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Lst>
  <p:sldIdLst>
    <p:sldId id="256" r:id="rId5"/>
    <p:sldId id="303" r:id="rId6"/>
    <p:sldId id="291" r:id="rId7"/>
    <p:sldId id="257" r:id="rId8"/>
    <p:sldId id="266" r:id="rId9"/>
    <p:sldId id="267" r:id="rId10"/>
    <p:sldId id="268" r:id="rId11"/>
    <p:sldId id="269" r:id="rId12"/>
    <p:sldId id="292" r:id="rId13"/>
    <p:sldId id="258" r:id="rId14"/>
    <p:sldId id="293" r:id="rId15"/>
    <p:sldId id="265" r:id="rId16"/>
    <p:sldId id="294" r:id="rId17"/>
    <p:sldId id="264" r:id="rId18"/>
    <p:sldId id="270" r:id="rId19"/>
    <p:sldId id="295" r:id="rId20"/>
    <p:sldId id="259" r:id="rId21"/>
    <p:sldId id="283" r:id="rId22"/>
    <p:sldId id="273" r:id="rId23"/>
    <p:sldId id="271" r:id="rId24"/>
    <p:sldId id="299" r:id="rId25"/>
    <p:sldId id="302" r:id="rId26"/>
    <p:sldId id="272" r:id="rId27"/>
    <p:sldId id="298" r:id="rId28"/>
    <p:sldId id="262" r:id="rId29"/>
    <p:sldId id="296" r:id="rId30"/>
    <p:sldId id="260" r:id="rId31"/>
    <p:sldId id="275" r:id="rId32"/>
    <p:sldId id="277" r:id="rId33"/>
    <p:sldId id="276" r:id="rId34"/>
    <p:sldId id="278" r:id="rId35"/>
    <p:sldId id="279" r:id="rId36"/>
    <p:sldId id="284" r:id="rId37"/>
    <p:sldId id="297" r:id="rId38"/>
    <p:sldId id="261" r:id="rId39"/>
    <p:sldId id="285" r:id="rId40"/>
    <p:sldId id="286" r:id="rId41"/>
    <p:sldId id="287" r:id="rId42"/>
    <p:sldId id="290" r:id="rId43"/>
    <p:sldId id="281" r:id="rId44"/>
    <p:sldId id="280" r:id="rId45"/>
    <p:sldId id="288" r:id="rId46"/>
    <p:sldId id="282" r:id="rId47"/>
    <p:sldId id="28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A9FD6A-A5C7-46E8-86C3-060314E001BD}" v="20" dt="2020-07-27T14:03:39.128"/>
    <p1510:client id="{5D2DBFA2-ABFB-A09B-D97E-024BD1514FC3}" v="4" dt="2020-07-27T13:56:54.152"/>
    <p1510:client id="{8C7439D2-848B-4498-9027-8BC5A9DB1F48}" v="21" dt="2020-07-25T21:41:02.047"/>
    <p1510:client id="{9ECB397E-20B1-4733-AC76-2EAB30C0DFCC}" v="72" dt="2020-07-27T13:50:42.959"/>
    <p1510:client id="{CD229DE1-2E6E-6E58-37B1-E7C08DEA15DE}" v="1192" dt="2020-07-26T21:58:19.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A5C3-200A-4152-B08E-48DDBA988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3ECE01-97D4-434C-994A-D0A66484C7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D2C2CB-3544-4750-AFAB-281EA4341428}"/>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5" name="Footer Placeholder 4">
            <a:extLst>
              <a:ext uri="{FF2B5EF4-FFF2-40B4-BE49-F238E27FC236}">
                <a16:creationId xmlns:a16="http://schemas.microsoft.com/office/drawing/2014/main" id="{DC173D44-778A-402B-BFF1-0133DEEA2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92C1F-5AE0-44E9-8718-4947FE3F106B}"/>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118365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68276-BF92-417C-86F6-7F26FD9F73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A5AC2C-6E6A-4437-9E23-C5B6B702FC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9D495-04A4-4A3F-A701-6424CF6149A1}"/>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5" name="Footer Placeholder 4">
            <a:extLst>
              <a:ext uri="{FF2B5EF4-FFF2-40B4-BE49-F238E27FC236}">
                <a16:creationId xmlns:a16="http://schemas.microsoft.com/office/drawing/2014/main" id="{9085DCAC-0F04-477D-BCAD-3ED277D84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62F81-2B22-4964-813B-BC5626713B7E}"/>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239700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499CC0-0DCC-439C-948F-5CB9509B77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E80575-802A-40B6-B8A1-021B322511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DC372-EAE8-446E-89C9-FCD6A4C8AB2E}"/>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5" name="Footer Placeholder 4">
            <a:extLst>
              <a:ext uri="{FF2B5EF4-FFF2-40B4-BE49-F238E27FC236}">
                <a16:creationId xmlns:a16="http://schemas.microsoft.com/office/drawing/2014/main" id="{D562C6A6-9822-4717-9743-FE69104D0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08FB27-4F1B-4CE4-8913-E19ABE3D4AB5}"/>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257755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E5D3-F485-4DBE-BBBF-CB356B8D09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2D1A09-3214-4C08-8F02-8AC9288F29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EDA56-85DA-4111-9B0C-6351C7C4C535}"/>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5" name="Footer Placeholder 4">
            <a:extLst>
              <a:ext uri="{FF2B5EF4-FFF2-40B4-BE49-F238E27FC236}">
                <a16:creationId xmlns:a16="http://schemas.microsoft.com/office/drawing/2014/main" id="{E3EBF5B5-A876-4982-A305-2BA9F3DFF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B3922-38F0-404B-B148-4FFD15253B3E}"/>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310596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97D8-37B7-4FFE-9AC1-98E4A81A3E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3524D2-E461-40EA-BDC3-4FE128D36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17279-D35B-4243-8F6C-5C90AB12E683}"/>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5" name="Footer Placeholder 4">
            <a:extLst>
              <a:ext uri="{FF2B5EF4-FFF2-40B4-BE49-F238E27FC236}">
                <a16:creationId xmlns:a16="http://schemas.microsoft.com/office/drawing/2014/main" id="{685CEE47-5350-4FCB-ADB5-48317A5CA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EF71E-D6C8-4D9E-81AC-2BE6343A86DE}"/>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226920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C1BE-8938-419A-BA98-74AF9D31DF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66748-5EB1-4D16-8E40-B88AF70297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D2B131-1157-410A-A8A8-0F98A4D6E2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0F8D67-6C97-43CD-BA1E-31842AE92F44}"/>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6" name="Footer Placeholder 5">
            <a:extLst>
              <a:ext uri="{FF2B5EF4-FFF2-40B4-BE49-F238E27FC236}">
                <a16:creationId xmlns:a16="http://schemas.microsoft.com/office/drawing/2014/main" id="{030EB36A-00A5-45DB-B3C5-ABEFDD38FD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0EA689-FE15-49F5-99F6-4EC8E41048CB}"/>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423811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E7CC-1283-410A-B69B-5238304C4E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28CD5A-7AD3-4FC9-9403-04548727BB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4C0668-60C8-4D78-830A-647C687BF9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711DC3-F8DB-4AC3-B48E-868A1D62DE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6EEE1-D52B-46CC-8BC7-EEBF42EDE0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0CBD80-3ED3-471E-9032-191CD2CC974C}"/>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8" name="Footer Placeholder 7">
            <a:extLst>
              <a:ext uri="{FF2B5EF4-FFF2-40B4-BE49-F238E27FC236}">
                <a16:creationId xmlns:a16="http://schemas.microsoft.com/office/drawing/2014/main" id="{FAC8A165-52F8-4F7F-8183-D8548936B4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BE7FA4-9554-4FD9-8E9F-2436B645DD93}"/>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17003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C78B-CEDD-4633-800D-3F7C93D05E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8E5B44-712A-4A41-8796-4A85C55F2917}"/>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4" name="Footer Placeholder 3">
            <a:extLst>
              <a:ext uri="{FF2B5EF4-FFF2-40B4-BE49-F238E27FC236}">
                <a16:creationId xmlns:a16="http://schemas.microsoft.com/office/drawing/2014/main" id="{A6969815-782C-4C20-A9D1-9E0226D3A5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49F7A7-974A-4446-B77A-54698D6AA3D8}"/>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418362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AA9BC-72E8-482A-8A08-6C53E5059672}"/>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3" name="Footer Placeholder 2">
            <a:extLst>
              <a:ext uri="{FF2B5EF4-FFF2-40B4-BE49-F238E27FC236}">
                <a16:creationId xmlns:a16="http://schemas.microsoft.com/office/drawing/2014/main" id="{F6E4295D-E6E6-4AF7-A194-6EBAED79C4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1FD80D-5DEA-4D7A-9EF3-63BAFABEE0FF}"/>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292812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88CD-372F-4CFB-8306-14CC6CE0F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06DF40-E046-445E-A613-E673A0A02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CCFC93-79D4-42AC-B080-2967EBA57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F1D82A-D399-454B-9034-946CB7C4773B}"/>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6" name="Footer Placeholder 5">
            <a:extLst>
              <a:ext uri="{FF2B5EF4-FFF2-40B4-BE49-F238E27FC236}">
                <a16:creationId xmlns:a16="http://schemas.microsoft.com/office/drawing/2014/main" id="{BCA74EDB-D3C3-4AE3-A34C-F6570A3F33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CB7DB-D26D-447C-8969-E4B9B0F70C91}"/>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152972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90E7-30A3-428F-BF0E-41825550C8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8443B3-4BDC-4508-9C17-A5F0584E72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5BBCDA-F596-4E39-A2FB-511DD441C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57D08F-3B40-4669-827B-30C2DB530D6C}"/>
              </a:ext>
            </a:extLst>
          </p:cNvPr>
          <p:cNvSpPr>
            <a:spLocks noGrp="1"/>
          </p:cNvSpPr>
          <p:nvPr>
            <p:ph type="dt" sz="half" idx="10"/>
          </p:nvPr>
        </p:nvSpPr>
        <p:spPr/>
        <p:txBody>
          <a:bodyPr/>
          <a:lstStyle/>
          <a:p>
            <a:fld id="{A8CF4155-F0CE-994D-BCE0-416EC16C0672}" type="datetimeFigureOut">
              <a:rPr lang="en-US" smtClean="0"/>
              <a:t>8/5/2020</a:t>
            </a:fld>
            <a:endParaRPr lang="en-US"/>
          </a:p>
        </p:txBody>
      </p:sp>
      <p:sp>
        <p:nvSpPr>
          <p:cNvPr id="6" name="Footer Placeholder 5">
            <a:extLst>
              <a:ext uri="{FF2B5EF4-FFF2-40B4-BE49-F238E27FC236}">
                <a16:creationId xmlns:a16="http://schemas.microsoft.com/office/drawing/2014/main" id="{DBA7F440-AF4E-46EB-9E0C-513A8E976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74B5D-26C7-4FA9-975F-B39B63D2A375}"/>
              </a:ext>
            </a:extLst>
          </p:cNvPr>
          <p:cNvSpPr>
            <a:spLocks noGrp="1"/>
          </p:cNvSpPr>
          <p:nvPr>
            <p:ph type="sldNum" sz="quarter" idx="12"/>
          </p:nvPr>
        </p:nvSpPr>
        <p:spPr/>
        <p:txBody>
          <a:bodyPr/>
          <a:lstStyle/>
          <a:p>
            <a:fld id="{F50F71F8-6D88-C54C-B708-E8816101CBED}" type="slidenum">
              <a:rPr lang="en-US" smtClean="0"/>
              <a:t>‹#›</a:t>
            </a:fld>
            <a:endParaRPr lang="en-US"/>
          </a:p>
        </p:txBody>
      </p:sp>
    </p:spTree>
    <p:extLst>
      <p:ext uri="{BB962C8B-B14F-4D97-AF65-F5344CB8AC3E}">
        <p14:creationId xmlns:p14="http://schemas.microsoft.com/office/powerpoint/2010/main" val="55431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F7DBEC-015B-4455-BE05-7EB4FBE68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130BBF-2D62-4AB2-91BB-AD51190968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C226F-A5E6-40E3-8F66-7D137E92A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F4155-F0CE-994D-BCE0-416EC16C0672}" type="datetimeFigureOut">
              <a:rPr lang="en-US" smtClean="0"/>
              <a:t>8/5/2020</a:t>
            </a:fld>
            <a:endParaRPr lang="en-US"/>
          </a:p>
        </p:txBody>
      </p:sp>
      <p:sp>
        <p:nvSpPr>
          <p:cNvPr id="5" name="Footer Placeholder 4">
            <a:extLst>
              <a:ext uri="{FF2B5EF4-FFF2-40B4-BE49-F238E27FC236}">
                <a16:creationId xmlns:a16="http://schemas.microsoft.com/office/drawing/2014/main" id="{7D97C9E4-6685-4DE3-BD12-3428B2B300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693F29-5F57-4C63-A237-E4D7CF6F3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F71F8-6D88-C54C-B708-E8816101CBED}" type="slidenum">
              <a:rPr lang="en-US" smtClean="0"/>
              <a:t>‹#›</a:t>
            </a:fld>
            <a:endParaRPr lang="en-US"/>
          </a:p>
        </p:txBody>
      </p:sp>
    </p:spTree>
    <p:extLst>
      <p:ext uri="{BB962C8B-B14F-4D97-AF65-F5344CB8AC3E}">
        <p14:creationId xmlns:p14="http://schemas.microsoft.com/office/powerpoint/2010/main" val="279877826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University_of_South_Carolina_Horseshoe.jpg" TargetMode="External"/><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nsidethearts.com/sticksanddrones/context-versus-urtext-part-2-the-first-time-we-met/" TargetMode="External"/><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olbycriminaljustice.wikidot.com/criminal-profiling-overflow-page" TargetMode="External"/><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progressive-charlestown.com/2015/12/privacy-invasive-medicine.html" TargetMode="External"/><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herlund.blogspot.com/2016/12/why-faculty-still-dont-want-to-teach.html" TargetMode="External"/><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moviefilmreview.com/5790/the-lincoln-lawyer" TargetMode="External"/><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hyperlink" Target="https://creativecommons.org/licenses/by-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logs.lse.ac.uk/impactofsocialsciences/2014/12/11/why-inaccessibility-detweiler/" TargetMode="External"/><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face-eyes-no-question-harassment-1618921/" TargetMode="External"/><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thebluediamondgallery.com/handwriting/n/notice.html" TargetMode="External"/><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aesnests.wordpress.com/2014/07/20/new-brain-protein-tied-to-alzheimers-disease/?postpost=v2" TargetMode="External"/><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14F3-5BE6-5847-91BC-21239A8F30D8}"/>
              </a:ext>
            </a:extLst>
          </p:cNvPr>
          <p:cNvSpPr>
            <a:spLocks noGrp="1"/>
          </p:cNvSpPr>
          <p:nvPr>
            <p:ph type="ctrTitle"/>
          </p:nvPr>
        </p:nvSpPr>
        <p:spPr/>
        <p:txBody>
          <a:bodyPr/>
          <a:lstStyle/>
          <a:p>
            <a:r>
              <a:rPr lang="en-US">
                <a:solidFill>
                  <a:srgbClr val="FF0000"/>
                </a:solidFill>
              </a:rPr>
              <a:t>2020 Title IX Training</a:t>
            </a:r>
            <a:r>
              <a:rPr lang="en-US"/>
              <a:t> </a:t>
            </a:r>
            <a:endParaRPr lang="en-US" dirty="0"/>
          </a:p>
        </p:txBody>
      </p:sp>
      <p:sp>
        <p:nvSpPr>
          <p:cNvPr id="3" name="Subtitle 2">
            <a:extLst>
              <a:ext uri="{FF2B5EF4-FFF2-40B4-BE49-F238E27FC236}">
                <a16:creationId xmlns:a16="http://schemas.microsoft.com/office/drawing/2014/main" id="{3936A5F0-25B5-014D-940C-425C8BD5B38A}"/>
              </a:ext>
            </a:extLst>
          </p:cNvPr>
          <p:cNvSpPr>
            <a:spLocks noGrp="1"/>
          </p:cNvSpPr>
          <p:nvPr>
            <p:ph type="subTitle" idx="1"/>
          </p:nvPr>
        </p:nvSpPr>
        <p:spPr/>
        <p:txBody>
          <a:bodyPr/>
          <a:lstStyle/>
          <a:p>
            <a:r>
              <a:rPr lang="en-US"/>
              <a:t>University of Arkansas System</a:t>
            </a:r>
          </a:p>
          <a:p>
            <a:r>
              <a:rPr lang="en-US"/>
              <a:t>Office of the General Counsel</a:t>
            </a:r>
            <a:endParaRPr lang="en-US" dirty="0"/>
          </a:p>
        </p:txBody>
      </p:sp>
    </p:spTree>
    <p:extLst>
      <p:ext uri="{BB962C8B-B14F-4D97-AF65-F5344CB8AC3E}">
        <p14:creationId xmlns:p14="http://schemas.microsoft.com/office/powerpoint/2010/main" val="3898099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362237-9913-2546-AA49-C04844542550}"/>
              </a:ext>
            </a:extLst>
          </p:cNvPr>
          <p:cNvSpPr>
            <a:spLocks noGrp="1"/>
          </p:cNvSpPr>
          <p:nvPr>
            <p:ph type="title"/>
          </p:nvPr>
        </p:nvSpPr>
        <p:spPr>
          <a:xfrm>
            <a:off x="839789" y="457199"/>
            <a:ext cx="3468976" cy="683028"/>
          </a:xfrm>
        </p:spPr>
        <p:txBody>
          <a:bodyPr>
            <a:normAutofit/>
          </a:bodyPr>
          <a:lstStyle/>
          <a:p>
            <a:r>
              <a:rPr lang="en-US" dirty="0">
                <a:solidFill>
                  <a:schemeClr val="accent5">
                    <a:lumMod val="75000"/>
                  </a:schemeClr>
                </a:solidFill>
                <a:effectLst>
                  <a:outerShdw blurRad="38100" dist="38100" dir="2700000" algn="tl">
                    <a:srgbClr val="000000">
                      <a:alpha val="43137"/>
                    </a:srgbClr>
                  </a:outerShdw>
                </a:effectLst>
              </a:rPr>
              <a:t>DEFINITION</a:t>
            </a:r>
          </a:p>
        </p:txBody>
      </p:sp>
      <p:pic>
        <p:nvPicPr>
          <p:cNvPr id="11" name="Picture Placeholder 10">
            <a:extLst>
              <a:ext uri="{FF2B5EF4-FFF2-40B4-BE49-F238E27FC236}">
                <a16:creationId xmlns:a16="http://schemas.microsoft.com/office/drawing/2014/main" id="{91DC610E-50CA-49F1-8175-D41C20BB9234}"/>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1486" r="11486"/>
          <a:stretch>
            <a:fillRect/>
          </a:stretch>
        </p:blipFill>
        <p:spPr/>
      </p:pic>
      <p:sp>
        <p:nvSpPr>
          <p:cNvPr id="3" name="Content Placeholder 2">
            <a:extLst>
              <a:ext uri="{FF2B5EF4-FFF2-40B4-BE49-F238E27FC236}">
                <a16:creationId xmlns:a16="http://schemas.microsoft.com/office/drawing/2014/main" id="{59DCB498-7D0E-F949-89DE-E58C919BDC5C}"/>
              </a:ext>
            </a:extLst>
          </p:cNvPr>
          <p:cNvSpPr>
            <a:spLocks noGrp="1"/>
          </p:cNvSpPr>
          <p:nvPr>
            <p:ph type="body" sz="half" idx="2"/>
          </p:nvPr>
        </p:nvSpPr>
        <p:spPr>
          <a:xfrm>
            <a:off x="376518" y="1140227"/>
            <a:ext cx="4395507" cy="5260573"/>
          </a:xfrm>
        </p:spPr>
        <p:txBody>
          <a:bodyPr vert="horz" lIns="91440" tIns="45720" rIns="91440" bIns="45720" rtlCol="0" anchor="t">
            <a:normAutofit fontScale="77500" lnSpcReduction="20000"/>
          </a:bodyPr>
          <a:lstStyle/>
          <a:p>
            <a:endParaRPr lang="en-US" sz="2400" dirty="0"/>
          </a:p>
          <a:p>
            <a:pPr marL="342900" indent="-342900">
              <a:buFont typeface="Arial" panose="020B0604020202020204" pitchFamily="34" charset="0"/>
              <a:buChar char="•"/>
            </a:pPr>
            <a:r>
              <a:rPr lang="en-US" sz="3100" dirty="0"/>
              <a:t>Complainant must be participating or attempting to participate in school’s </a:t>
            </a:r>
            <a:r>
              <a:rPr lang="en-US" sz="3100" b="1" dirty="0"/>
              <a:t>education program or activities</a:t>
            </a:r>
            <a:endParaRPr lang="en-US" sz="3100" b="1" dirty="0">
              <a:cs typeface="Calibri"/>
            </a:endParaRPr>
          </a:p>
          <a:p>
            <a:pPr algn="ctr"/>
            <a:r>
              <a:rPr lang="en-US" sz="3100" b="1" i="1" dirty="0"/>
              <a:t>DEFINED AS</a:t>
            </a:r>
            <a:r>
              <a:rPr lang="en-US" sz="3100" i="1" dirty="0"/>
              <a:t>:</a:t>
            </a:r>
            <a:r>
              <a:rPr lang="en-US" sz="3100" dirty="0"/>
              <a:t>  </a:t>
            </a:r>
            <a:endParaRPr lang="en-US" sz="3100" dirty="0">
              <a:cs typeface="Calibri"/>
            </a:endParaRPr>
          </a:p>
          <a:p>
            <a:pPr marL="342900" indent="-342900">
              <a:buFont typeface="Arial" panose="020B0604020202020204" pitchFamily="34" charset="0"/>
              <a:buChar char="•"/>
            </a:pPr>
            <a:r>
              <a:rPr lang="en-US" sz="3100" dirty="0"/>
              <a:t>Locations, events, or circumstances where school had “substantial control” over respondent </a:t>
            </a:r>
            <a:r>
              <a:rPr lang="en-US" sz="3100" i="1" dirty="0"/>
              <a:t>and</a:t>
            </a:r>
            <a:r>
              <a:rPr lang="en-US" sz="3100" dirty="0"/>
              <a:t> the “context in which the sexual harassment occurred”</a:t>
            </a:r>
            <a:endParaRPr lang="en-US" sz="3100" dirty="0">
              <a:cs typeface="Calibri"/>
            </a:endParaRPr>
          </a:p>
          <a:p>
            <a:pPr marL="342900" indent="-342900">
              <a:buFont typeface="Arial" panose="020B0604020202020204" pitchFamily="34" charset="0"/>
              <a:buChar char="•"/>
            </a:pPr>
            <a:r>
              <a:rPr lang="en-US" sz="3100" dirty="0"/>
              <a:t>Includes any building owned or controlled by an officially recognized student organization</a:t>
            </a:r>
            <a:r>
              <a:rPr lang="en-US" sz="2600" dirty="0"/>
              <a:t>. </a:t>
            </a:r>
            <a:r>
              <a:rPr lang="en-US" sz="2400" dirty="0"/>
              <a:t>  </a:t>
            </a:r>
            <a:endParaRPr lang="en-US" sz="2400" dirty="0">
              <a:cs typeface="Calibri"/>
            </a:endParaRPr>
          </a:p>
        </p:txBody>
      </p:sp>
      <p:sp>
        <p:nvSpPr>
          <p:cNvPr id="12" name="TextBox 11">
            <a:extLst>
              <a:ext uri="{FF2B5EF4-FFF2-40B4-BE49-F238E27FC236}">
                <a16:creationId xmlns:a16="http://schemas.microsoft.com/office/drawing/2014/main" id="{A349D65A-CC1D-4995-9E6D-6CF16FAF4EDB}"/>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s://commons.wikimedia.org/wiki/File:University_of_South_Carolina_Horseshoe.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073226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11DF5-0024-B64B-816F-AB4B6EE7D90C}"/>
              </a:ext>
            </a:extLst>
          </p:cNvPr>
          <p:cNvSpPr>
            <a:spLocks noGrp="1"/>
          </p:cNvSpPr>
          <p:nvPr>
            <p:ph type="title"/>
          </p:nvPr>
        </p:nvSpPr>
        <p:spPr>
          <a:xfrm>
            <a:off x="831850" y="1709739"/>
            <a:ext cx="10515600" cy="1290914"/>
          </a:xfrm>
        </p:spPr>
        <p:txBody>
          <a:bodyPr/>
          <a:lstStyle/>
          <a:p>
            <a:pPr algn="ctr"/>
            <a:r>
              <a:rPr lang="en-US" sz="6600" dirty="0">
                <a:solidFill>
                  <a:srgbClr val="FF0000"/>
                </a:solidFill>
              </a:rPr>
              <a:t>III.  Impartiality</a:t>
            </a:r>
            <a:r>
              <a:rPr lang="en-US" dirty="0"/>
              <a:t> </a:t>
            </a:r>
          </a:p>
        </p:txBody>
      </p:sp>
      <p:sp>
        <p:nvSpPr>
          <p:cNvPr id="5" name="Text Placeholder 4">
            <a:extLst>
              <a:ext uri="{FF2B5EF4-FFF2-40B4-BE49-F238E27FC236}">
                <a16:creationId xmlns:a16="http://schemas.microsoft.com/office/drawing/2014/main" id="{510985F6-81F2-5A40-BBA2-13E8721BF02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312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0ABD-B94F-9043-82BE-38B38E1D2B35}"/>
              </a:ext>
            </a:extLst>
          </p:cNvPr>
          <p:cNvSpPr>
            <a:spLocks noGrp="1"/>
          </p:cNvSpPr>
          <p:nvPr>
            <p:ph type="title"/>
          </p:nvPr>
        </p:nvSpPr>
        <p:spPr>
          <a:xfrm>
            <a:off x="838200" y="365558"/>
            <a:ext cx="10515600" cy="315479"/>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D5B66533-46A9-604B-9CF3-28286F5ED4AB}"/>
              </a:ext>
            </a:extLst>
          </p:cNvPr>
          <p:cNvSpPr>
            <a:spLocks noGrp="1"/>
          </p:cNvSpPr>
          <p:nvPr>
            <p:ph idx="1"/>
          </p:nvPr>
        </p:nvSpPr>
        <p:spPr>
          <a:xfrm>
            <a:off x="838200" y="831272"/>
            <a:ext cx="10515600" cy="5661169"/>
          </a:xfrm>
        </p:spPr>
        <p:txBody>
          <a:bodyPr vert="horz" lIns="91440" tIns="45720" rIns="91440" bIns="45720" rtlCol="0" anchor="t">
            <a:normAutofit fontScale="92500" lnSpcReduction="20000"/>
          </a:bodyPr>
          <a:lstStyle/>
          <a:p>
            <a:endParaRPr lang="en-US" dirty="0"/>
          </a:p>
          <a:p>
            <a:r>
              <a:rPr lang="en-US" sz="3200" dirty="0"/>
              <a:t>Avoiding </a:t>
            </a:r>
            <a:r>
              <a:rPr lang="en-US" sz="3200" b="1" dirty="0"/>
              <a:t>prejudgment </a:t>
            </a:r>
            <a:r>
              <a:rPr lang="en-US" sz="3200" dirty="0"/>
              <a:t>of the facts at issue</a:t>
            </a:r>
            <a:endParaRPr lang="en-US" sz="3200" dirty="0">
              <a:cs typeface="Calibri"/>
            </a:endParaRPr>
          </a:p>
          <a:p>
            <a:pPr lvl="1"/>
            <a:r>
              <a:rPr lang="en-US" sz="3200" dirty="0"/>
              <a:t>To pass judgment prematurely or without sufficient reflection or investigation </a:t>
            </a:r>
          </a:p>
          <a:p>
            <a:r>
              <a:rPr lang="en-US" sz="3600" dirty="0"/>
              <a:t>No </a:t>
            </a:r>
            <a:r>
              <a:rPr lang="en-US" sz="3600" b="1" dirty="0"/>
              <a:t>conflicts of interest</a:t>
            </a:r>
            <a:endParaRPr lang="en-US" sz="3600" b="1" dirty="0">
              <a:cs typeface="Calibri"/>
            </a:endParaRPr>
          </a:p>
          <a:p>
            <a:pPr lvl="1"/>
            <a:r>
              <a:rPr lang="en-US" sz="3200" dirty="0"/>
              <a:t>A situation in which the concerns or aims of two different parties are incompatible, such as when a person could derive a financial or personal benefit from his official actions or decisions</a:t>
            </a:r>
            <a:endParaRPr lang="en-US" sz="3200" dirty="0">
              <a:cs typeface="Calibri"/>
            </a:endParaRPr>
          </a:p>
          <a:p>
            <a:r>
              <a:rPr lang="en-US" sz="3200" dirty="0"/>
              <a:t>No </a:t>
            </a:r>
            <a:r>
              <a:rPr lang="en-US" sz="3200" b="1" dirty="0"/>
              <a:t>bias</a:t>
            </a:r>
            <a:endParaRPr lang="en-US" sz="3200" b="1" dirty="0">
              <a:cs typeface="Calibri"/>
            </a:endParaRPr>
          </a:p>
          <a:p>
            <a:pPr lvl="1"/>
            <a:r>
              <a:rPr lang="en-US" sz="3200" dirty="0"/>
              <a:t>Prejudice in favor of or against one thing, person, or group compared with another</a:t>
            </a:r>
            <a:endParaRPr lang="en-US" sz="3200" dirty="0">
              <a:cs typeface="Calibri"/>
            </a:endParaRPr>
          </a:p>
          <a:p>
            <a:pPr lvl="1"/>
            <a:r>
              <a:rPr lang="en-US" sz="3200" dirty="0"/>
              <a:t>No bias against a particular complainant or respondent </a:t>
            </a:r>
            <a:endParaRPr lang="en-US" sz="3200" dirty="0">
              <a:cs typeface="Calibri"/>
            </a:endParaRPr>
          </a:p>
          <a:p>
            <a:pPr lvl="1"/>
            <a:r>
              <a:rPr lang="en-US" sz="3200" dirty="0"/>
              <a:t>No bias against complainants or respondents generally</a:t>
            </a:r>
            <a:endParaRPr lang="en-US" sz="3200" dirty="0">
              <a:cs typeface="Calibri"/>
            </a:endParaRPr>
          </a:p>
          <a:p>
            <a:endParaRPr lang="en-US" dirty="0"/>
          </a:p>
        </p:txBody>
      </p:sp>
    </p:spTree>
    <p:extLst>
      <p:ext uri="{BB962C8B-B14F-4D97-AF65-F5344CB8AC3E}">
        <p14:creationId xmlns:p14="http://schemas.microsoft.com/office/powerpoint/2010/main" val="297809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888BD-1070-1448-9022-FD8CFBA4AF74}"/>
              </a:ext>
            </a:extLst>
          </p:cNvPr>
          <p:cNvSpPr>
            <a:spLocks noGrp="1"/>
          </p:cNvSpPr>
          <p:nvPr>
            <p:ph type="title"/>
          </p:nvPr>
        </p:nvSpPr>
        <p:spPr>
          <a:xfrm>
            <a:off x="831850" y="1709738"/>
            <a:ext cx="10515600" cy="2047605"/>
          </a:xfrm>
        </p:spPr>
        <p:txBody>
          <a:bodyPr/>
          <a:lstStyle/>
          <a:p>
            <a:pPr algn="ctr"/>
            <a:r>
              <a:rPr lang="en-US" sz="6600" dirty="0">
                <a:solidFill>
                  <a:srgbClr val="FF0000"/>
                </a:solidFill>
              </a:rPr>
              <a:t>IV.  Relevance</a:t>
            </a:r>
            <a:endParaRPr lang="en-US" sz="6600" dirty="0">
              <a:solidFill>
                <a:srgbClr val="FF0000"/>
              </a:solidFill>
              <a:cs typeface="Calibri Light"/>
            </a:endParaRPr>
          </a:p>
        </p:txBody>
      </p:sp>
      <p:sp>
        <p:nvSpPr>
          <p:cNvPr id="5" name="Text Placeholder 4">
            <a:extLst>
              <a:ext uri="{FF2B5EF4-FFF2-40B4-BE49-F238E27FC236}">
                <a16:creationId xmlns:a16="http://schemas.microsoft.com/office/drawing/2014/main" id="{FE1E8E25-2AE1-5F42-A196-851D16B083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37735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E6B0-5CA8-AB42-AFFB-139F4F00D0E5}"/>
              </a:ext>
            </a:extLst>
          </p:cNvPr>
          <p:cNvSpPr>
            <a:spLocks noGrp="1"/>
          </p:cNvSpPr>
          <p:nvPr>
            <p:ph type="title"/>
          </p:nvPr>
        </p:nvSpPr>
        <p:spPr/>
        <p:txBody>
          <a:bodyPr/>
          <a:lstStyle/>
          <a:p>
            <a:br>
              <a:rPr lang="en-US"/>
            </a:br>
            <a:endParaRPr lang="en-US"/>
          </a:p>
        </p:txBody>
      </p:sp>
      <p:sp>
        <p:nvSpPr>
          <p:cNvPr id="3" name="Content Placeholder 2">
            <a:extLst>
              <a:ext uri="{FF2B5EF4-FFF2-40B4-BE49-F238E27FC236}">
                <a16:creationId xmlns:a16="http://schemas.microsoft.com/office/drawing/2014/main" id="{2F65321A-E10D-AE42-8EB8-B6BD62186E0D}"/>
              </a:ext>
            </a:extLst>
          </p:cNvPr>
          <p:cNvSpPr>
            <a:spLocks noGrp="1"/>
          </p:cNvSpPr>
          <p:nvPr>
            <p:ph idx="1"/>
          </p:nvPr>
        </p:nvSpPr>
        <p:spPr>
          <a:xfrm>
            <a:off x="838200" y="365125"/>
            <a:ext cx="10515600" cy="6243493"/>
          </a:xfrm>
        </p:spPr>
        <p:txBody>
          <a:bodyPr vert="horz" lIns="91440" tIns="45720" rIns="91440" bIns="45720" rtlCol="0" anchor="t">
            <a:normAutofit/>
          </a:bodyPr>
          <a:lstStyle/>
          <a:p>
            <a:r>
              <a:rPr lang="en-US"/>
              <a:t>Relevant evidence is any evidence that has:</a:t>
            </a:r>
          </a:p>
          <a:p>
            <a:pPr lvl="1"/>
            <a:r>
              <a:rPr lang="en-US" sz="2800"/>
              <a:t>Probative value –  a tendency to make a fact more or less probable than it would be without the evidence; and </a:t>
            </a:r>
          </a:p>
          <a:p>
            <a:pPr lvl="1"/>
            <a:r>
              <a:rPr lang="en-US" sz="2800"/>
              <a:t>Materiality - The fact is of consequence in determining the [matter].  (Fed. R. Evid. 401)</a:t>
            </a:r>
          </a:p>
          <a:p>
            <a:pPr marL="457200" lvl="1" indent="0">
              <a:buNone/>
            </a:pPr>
            <a:endParaRPr lang="en-US" sz="2800"/>
          </a:p>
          <a:p>
            <a:r>
              <a:rPr lang="en-US"/>
              <a:t>The standard of probability rule:</a:t>
            </a:r>
          </a:p>
          <a:p>
            <a:pPr lvl="1"/>
            <a:r>
              <a:rPr lang="en-US" sz="2800"/>
              <a:t>The evidence need not make a major impact; it must only increase the probability by a “scintilla” (of course, the fact-finder can choose to give the evidence no or minimal weight)</a:t>
            </a:r>
          </a:p>
          <a:p>
            <a:pPr marL="457200" lvl="1" indent="0">
              <a:buNone/>
            </a:pPr>
            <a:endParaRPr lang="en-US" sz="2800"/>
          </a:p>
          <a:p>
            <a:r>
              <a:rPr lang="en-US"/>
              <a:t>The regulations do not include a balancing test that weights the probative value against other concerns</a:t>
            </a:r>
          </a:p>
        </p:txBody>
      </p:sp>
    </p:spTree>
    <p:extLst>
      <p:ext uri="{BB962C8B-B14F-4D97-AF65-F5344CB8AC3E}">
        <p14:creationId xmlns:p14="http://schemas.microsoft.com/office/powerpoint/2010/main" val="228818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D9B5-4BFB-3940-ABA9-1B49A0E2DA25}"/>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“Rape Shield” Regulation </a:t>
            </a:r>
          </a:p>
        </p:txBody>
      </p:sp>
      <p:sp>
        <p:nvSpPr>
          <p:cNvPr id="3" name="Content Placeholder 2">
            <a:extLst>
              <a:ext uri="{FF2B5EF4-FFF2-40B4-BE49-F238E27FC236}">
                <a16:creationId xmlns:a16="http://schemas.microsoft.com/office/drawing/2014/main" id="{553A60AD-9F9D-1347-B629-C31B461B46DB}"/>
              </a:ext>
            </a:extLst>
          </p:cNvPr>
          <p:cNvSpPr>
            <a:spLocks noGrp="1"/>
          </p:cNvSpPr>
          <p:nvPr>
            <p:ph idx="1"/>
          </p:nvPr>
        </p:nvSpPr>
        <p:spPr/>
        <p:txBody>
          <a:bodyPr/>
          <a:lstStyle/>
          <a:p>
            <a:r>
              <a:rPr lang="en-US" b="1" dirty="0"/>
              <a:t>Special category: </a:t>
            </a:r>
            <a:r>
              <a:rPr lang="en-US" dirty="0"/>
              <a:t>the complainant’s sexual predisposition or prior sexual behavior</a:t>
            </a:r>
          </a:p>
          <a:p>
            <a:r>
              <a:rPr lang="en-US" b="1" dirty="0"/>
              <a:t>Rule:  </a:t>
            </a:r>
            <a:r>
              <a:rPr lang="en-US" dirty="0"/>
              <a:t>Questions and evidence about the complainant’s sexual predisposition or prior sexual behavior are not relevant, unless such questions and evidence about the complainant’s prior sexual behavior are offered to prove that someone other than the respondent committed the conduct alleged by the complainant, or if the questions and evidence concern specific incidents of the complainant’s prior sexual behavior with respect to the respondent and are offered to prove consent.  </a:t>
            </a:r>
          </a:p>
          <a:p>
            <a:endParaRPr lang="en-US" dirty="0"/>
          </a:p>
        </p:txBody>
      </p:sp>
    </p:spTree>
    <p:extLst>
      <p:ext uri="{BB962C8B-B14F-4D97-AF65-F5344CB8AC3E}">
        <p14:creationId xmlns:p14="http://schemas.microsoft.com/office/powerpoint/2010/main" val="364455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65BB-D123-854C-B647-1B38ECC0A74D}"/>
              </a:ext>
            </a:extLst>
          </p:cNvPr>
          <p:cNvSpPr>
            <a:spLocks noGrp="1"/>
          </p:cNvSpPr>
          <p:nvPr>
            <p:ph type="title"/>
          </p:nvPr>
        </p:nvSpPr>
        <p:spPr>
          <a:xfrm>
            <a:off x="831850" y="1709739"/>
            <a:ext cx="10515600" cy="1628266"/>
          </a:xfrm>
        </p:spPr>
        <p:txBody>
          <a:bodyPr/>
          <a:lstStyle/>
          <a:p>
            <a:pPr algn="ctr"/>
            <a:r>
              <a:rPr lang="en-US" sz="6600" dirty="0">
                <a:solidFill>
                  <a:srgbClr val="FF0000"/>
                </a:solidFill>
              </a:rPr>
              <a:t>V.   Investigation</a:t>
            </a:r>
            <a:endParaRPr lang="en-US" sz="6600" dirty="0">
              <a:solidFill>
                <a:srgbClr val="FF0000"/>
              </a:solidFill>
              <a:cs typeface="Calibri Light"/>
            </a:endParaRPr>
          </a:p>
        </p:txBody>
      </p:sp>
      <p:sp>
        <p:nvSpPr>
          <p:cNvPr id="4" name="Text Placeholder 3">
            <a:extLst>
              <a:ext uri="{FF2B5EF4-FFF2-40B4-BE49-F238E27FC236}">
                <a16:creationId xmlns:a16="http://schemas.microsoft.com/office/drawing/2014/main" id="{56ADFFBF-CADF-0242-A7F4-11204C826C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8903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31347-E5CD-9E47-8F33-E719D7360A95}"/>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Overarching Issues</a:t>
            </a:r>
          </a:p>
        </p:txBody>
      </p:sp>
      <p:sp>
        <p:nvSpPr>
          <p:cNvPr id="3" name="Content Placeholder 2">
            <a:extLst>
              <a:ext uri="{FF2B5EF4-FFF2-40B4-BE49-F238E27FC236}">
                <a16:creationId xmlns:a16="http://schemas.microsoft.com/office/drawing/2014/main" id="{E0CB4197-80BF-5445-94D9-D462A32B7CA4}"/>
              </a:ext>
            </a:extLst>
          </p:cNvPr>
          <p:cNvSpPr>
            <a:spLocks noGrp="1"/>
          </p:cNvSpPr>
          <p:nvPr>
            <p:ph idx="1"/>
          </p:nvPr>
        </p:nvSpPr>
        <p:spPr>
          <a:xfrm>
            <a:off x="838200" y="1690688"/>
            <a:ext cx="10515600" cy="4665723"/>
          </a:xfrm>
        </p:spPr>
        <p:txBody>
          <a:bodyPr>
            <a:normAutofit/>
          </a:bodyPr>
          <a:lstStyle/>
          <a:p>
            <a:pPr lvl="1"/>
            <a:r>
              <a:rPr lang="en-US" dirty="0"/>
              <a:t>Focus on relevant issues – both inculpatory and exculpatory</a:t>
            </a:r>
          </a:p>
          <a:p>
            <a:pPr lvl="2"/>
            <a:r>
              <a:rPr lang="en-US" dirty="0"/>
              <a:t>Inculpatory – evidence that tends to incriminate</a:t>
            </a:r>
          </a:p>
          <a:p>
            <a:pPr lvl="2"/>
            <a:r>
              <a:rPr lang="en-US" dirty="0"/>
              <a:t>Exculpatory – evidence that tends to clear someone of guilt</a:t>
            </a:r>
          </a:p>
          <a:p>
            <a:pPr lvl="1"/>
            <a:r>
              <a:rPr lang="en-US" dirty="0"/>
              <a:t>The relationship between confidentiality and Due Process</a:t>
            </a:r>
          </a:p>
          <a:p>
            <a:pPr lvl="1"/>
            <a:r>
              <a:rPr lang="en-US" dirty="0"/>
              <a:t>Presumption: The respondent is </a:t>
            </a:r>
            <a:r>
              <a:rPr lang="en-US" i="1" dirty="0"/>
              <a:t>not </a:t>
            </a:r>
            <a:r>
              <a:rPr lang="en-US" dirty="0"/>
              <a:t>responsible </a:t>
            </a:r>
          </a:p>
          <a:p>
            <a:pPr lvl="1"/>
            <a:r>
              <a:rPr lang="en-US" dirty="0"/>
              <a:t>”Reasonably prompt” (30 working days to gather the evidence)</a:t>
            </a:r>
          </a:p>
          <a:p>
            <a:pPr lvl="1"/>
            <a:r>
              <a:rPr lang="en-US" dirty="0"/>
              <a:t>Temporary delays can be granted for good cause </a:t>
            </a:r>
          </a:p>
          <a:p>
            <a:pPr lvl="1"/>
            <a:r>
              <a:rPr lang="en-US" dirty="0"/>
              <a:t>No prohibitions on discussing the allegations (no gag orders)</a:t>
            </a:r>
          </a:p>
          <a:p>
            <a:pPr lvl="1"/>
            <a:r>
              <a:rPr lang="en-US" dirty="0"/>
              <a:t>Written notice of the details regarding investigative meetings, including the purpose</a:t>
            </a:r>
          </a:p>
        </p:txBody>
      </p:sp>
    </p:spTree>
    <p:extLst>
      <p:ext uri="{BB962C8B-B14F-4D97-AF65-F5344CB8AC3E}">
        <p14:creationId xmlns:p14="http://schemas.microsoft.com/office/powerpoint/2010/main" val="341939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3DB8-D008-2246-A5F0-368D35959845}"/>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The University’s burden </a:t>
            </a:r>
          </a:p>
        </p:txBody>
      </p:sp>
      <p:sp>
        <p:nvSpPr>
          <p:cNvPr id="3" name="Content Placeholder 2">
            <a:extLst>
              <a:ext uri="{FF2B5EF4-FFF2-40B4-BE49-F238E27FC236}">
                <a16:creationId xmlns:a16="http://schemas.microsoft.com/office/drawing/2014/main" id="{E2A9618D-8C19-234E-ADA5-805900A95546}"/>
              </a:ext>
            </a:extLst>
          </p:cNvPr>
          <p:cNvSpPr>
            <a:spLocks noGrp="1"/>
          </p:cNvSpPr>
          <p:nvPr>
            <p:ph idx="1"/>
          </p:nvPr>
        </p:nvSpPr>
        <p:spPr/>
        <p:txBody>
          <a:bodyPr vert="horz" lIns="91440" tIns="45720" rIns="91440" bIns="45720" rtlCol="0" anchor="t">
            <a:normAutofit/>
          </a:bodyPr>
          <a:lstStyle/>
          <a:p>
            <a:pPr marL="0" indent="0">
              <a:buNone/>
            </a:pPr>
            <a:r>
              <a:rPr lang="en-US" sz="3600" dirty="0"/>
              <a:t>The burden of proof and the burden of gathering evidence sufficient to reach a determination regarding responsibility shall rest on the University and not the parties. </a:t>
            </a:r>
            <a:r>
              <a:rPr lang="en-US" dirty="0"/>
              <a:t> </a:t>
            </a:r>
          </a:p>
        </p:txBody>
      </p:sp>
    </p:spTree>
    <p:extLst>
      <p:ext uri="{BB962C8B-B14F-4D97-AF65-F5344CB8AC3E}">
        <p14:creationId xmlns:p14="http://schemas.microsoft.com/office/powerpoint/2010/main" val="9078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8BE6-B36B-A744-98DD-D94F18FAA3F1}"/>
              </a:ext>
            </a:extLst>
          </p:cNvPr>
          <p:cNvSpPr>
            <a:spLocks noGrp="1"/>
          </p:cNvSpPr>
          <p:nvPr>
            <p:ph type="title"/>
          </p:nvPr>
        </p:nvSpPr>
        <p:spPr/>
        <p:txBody>
          <a:bodyPr>
            <a:normAutofit/>
          </a:bodyPr>
          <a:lstStyle/>
          <a:p>
            <a:pPr algn="ctr"/>
            <a:r>
              <a:rPr lang="en-US" sz="3600" dirty="0">
                <a:solidFill>
                  <a:schemeClr val="accent5">
                    <a:lumMod val="75000"/>
                  </a:schemeClr>
                </a:solidFill>
                <a:effectLst>
                  <a:outerShdw blurRad="38100" dist="38100" dir="2700000" algn="tl">
                    <a:srgbClr val="000000">
                      <a:alpha val="43137"/>
                    </a:srgbClr>
                  </a:outerShdw>
                </a:effectLst>
              </a:rPr>
              <a:t>Initial / Intake Meetings </a:t>
            </a:r>
            <a:br>
              <a:rPr lang="en-US" sz="3600" dirty="0">
                <a:solidFill>
                  <a:schemeClr val="accent5">
                    <a:lumMod val="75000"/>
                  </a:schemeClr>
                </a:solidFill>
                <a:effectLst>
                  <a:outerShdw blurRad="38100" dist="38100" dir="2700000" algn="tl">
                    <a:srgbClr val="000000">
                      <a:alpha val="43137"/>
                    </a:srgbClr>
                  </a:outerShdw>
                </a:effectLst>
              </a:rPr>
            </a:br>
            <a:endParaRPr lang="en-US" dirty="0">
              <a:solidFill>
                <a:schemeClr val="accent5">
                  <a:lumMod val="75000"/>
                </a:schemeClr>
              </a:solidFill>
              <a:effectLst>
                <a:outerShdw blurRad="38100" dist="38100" dir="2700000" algn="tl">
                  <a:srgbClr val="000000">
                    <a:alpha val="43137"/>
                  </a:srgbClr>
                </a:outerShdw>
              </a:effectLst>
            </a:endParaRPr>
          </a:p>
        </p:txBody>
      </p:sp>
      <p:pic>
        <p:nvPicPr>
          <p:cNvPr id="6" name="Picture Placeholder 5">
            <a:extLst>
              <a:ext uri="{FF2B5EF4-FFF2-40B4-BE49-F238E27FC236}">
                <a16:creationId xmlns:a16="http://schemas.microsoft.com/office/drawing/2014/main" id="{BAA07CF8-CD05-4F9A-B52E-E28630726864}"/>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08" r="2508"/>
          <a:stretch>
            <a:fillRect/>
          </a:stretch>
        </p:blipFill>
        <p:spPr/>
      </p:pic>
      <p:sp>
        <p:nvSpPr>
          <p:cNvPr id="3" name="Content Placeholder 2">
            <a:extLst>
              <a:ext uri="{FF2B5EF4-FFF2-40B4-BE49-F238E27FC236}">
                <a16:creationId xmlns:a16="http://schemas.microsoft.com/office/drawing/2014/main" id="{19D345C9-5AB6-A147-9F58-909392658192}"/>
              </a:ext>
            </a:extLst>
          </p:cNvPr>
          <p:cNvSpPr>
            <a:spLocks noGrp="1"/>
          </p:cNvSpPr>
          <p:nvPr>
            <p:ph type="body" sz="half" idx="2"/>
          </p:nvPr>
        </p:nvSpPr>
        <p:spPr/>
        <p:txBody>
          <a:bodyPr vert="horz" lIns="91440" tIns="45720" rIns="91440" bIns="45720" rtlCol="0" anchor="t">
            <a:noAutofit/>
          </a:bodyPr>
          <a:lstStyle/>
          <a:p>
            <a:pPr marL="800100" lvl="1" indent="-342900">
              <a:buChar char="•"/>
            </a:pPr>
            <a:r>
              <a:rPr lang="en-US" sz="2400"/>
              <a:t>Overview of process</a:t>
            </a:r>
            <a:endParaRPr lang="en-US" sz="2400">
              <a:cs typeface="Calibri"/>
            </a:endParaRPr>
          </a:p>
          <a:p>
            <a:pPr marL="800100" lvl="1" indent="-342900">
              <a:buChar char="•"/>
            </a:pPr>
            <a:r>
              <a:rPr lang="en-US" sz="2400"/>
              <a:t>Formal vs. Informal Resolution </a:t>
            </a:r>
            <a:endParaRPr lang="en-US" sz="2400">
              <a:cs typeface="Calibri"/>
            </a:endParaRPr>
          </a:p>
          <a:p>
            <a:pPr marL="800100" lvl="1" indent="-342900">
              <a:buChar char="•"/>
            </a:pPr>
            <a:r>
              <a:rPr lang="en-US" sz="2400"/>
              <a:t>Resources and Law Enforcement </a:t>
            </a:r>
            <a:endParaRPr lang="en-US" sz="2400">
              <a:cs typeface="Calibri"/>
            </a:endParaRPr>
          </a:p>
          <a:p>
            <a:pPr marL="800100" lvl="1" indent="-342900">
              <a:buChar char="•"/>
            </a:pPr>
            <a:r>
              <a:rPr lang="en-US" sz="2400"/>
              <a:t>Supportive measures</a:t>
            </a:r>
            <a:endParaRPr lang="en-US" sz="2400">
              <a:cs typeface="Calibri"/>
            </a:endParaRPr>
          </a:p>
          <a:p>
            <a:pPr marL="800100" lvl="1" indent="-342900">
              <a:buChar char="•"/>
            </a:pPr>
            <a:r>
              <a:rPr lang="en-US" sz="2400"/>
              <a:t>Right to an advisor for meetings and the investigative hearing to determine responsibility</a:t>
            </a:r>
            <a:endParaRPr lang="en-US" sz="2400">
              <a:cs typeface="Calibri"/>
            </a:endParaRPr>
          </a:p>
          <a:p>
            <a:pPr marL="800100" lvl="1" indent="-342900">
              <a:buChar char="•"/>
            </a:pPr>
            <a:r>
              <a:rPr lang="en-US" sz="2400"/>
              <a:t>Witness interviews</a:t>
            </a:r>
            <a:endParaRPr lang="en-US" sz="2400">
              <a:cs typeface="Calibri"/>
            </a:endParaRPr>
          </a:p>
          <a:p>
            <a:pPr marL="0" indent="0">
              <a:buNone/>
            </a:pPr>
            <a:endParaRPr lang="en-US" sz="2000">
              <a:cs typeface="Calibri"/>
            </a:endParaRPr>
          </a:p>
        </p:txBody>
      </p:sp>
      <p:sp>
        <p:nvSpPr>
          <p:cNvPr id="7" name="TextBox 6">
            <a:extLst>
              <a:ext uri="{FF2B5EF4-FFF2-40B4-BE49-F238E27FC236}">
                <a16:creationId xmlns:a16="http://schemas.microsoft.com/office/drawing/2014/main" id="{EE5EEA63-4BD4-44FE-A477-1AD333983884}"/>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www.insidethearts.com/sticksanddrones/context-versus-urtext-part-2-the-first-time-we-met/"/>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24431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D3DF-F91F-B14F-BE30-22F1A28AF529}"/>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Who must be trained</a:t>
            </a:r>
          </a:p>
        </p:txBody>
      </p:sp>
      <p:sp>
        <p:nvSpPr>
          <p:cNvPr id="3" name="Content Placeholder 2">
            <a:extLst>
              <a:ext uri="{FF2B5EF4-FFF2-40B4-BE49-F238E27FC236}">
                <a16:creationId xmlns:a16="http://schemas.microsoft.com/office/drawing/2014/main" id="{C0320A59-6497-014E-94B1-D8F46C96B6FF}"/>
              </a:ext>
            </a:extLst>
          </p:cNvPr>
          <p:cNvSpPr>
            <a:spLocks noGrp="1"/>
          </p:cNvSpPr>
          <p:nvPr>
            <p:ph idx="1"/>
          </p:nvPr>
        </p:nvSpPr>
        <p:spPr/>
        <p:txBody>
          <a:bodyPr vert="horz" lIns="91440" tIns="45720" rIns="91440" bIns="45720" rtlCol="0" anchor="t">
            <a:normAutofit/>
          </a:bodyPr>
          <a:lstStyle/>
          <a:p>
            <a:r>
              <a:rPr lang="en-US" sz="4000" dirty="0"/>
              <a:t>Title IX Coordinators</a:t>
            </a:r>
            <a:endParaRPr lang="en-US" sz="4000" dirty="0">
              <a:cs typeface="Calibri"/>
            </a:endParaRPr>
          </a:p>
          <a:p>
            <a:r>
              <a:rPr lang="en-US" sz="4000" dirty="0"/>
              <a:t>Investigators</a:t>
            </a:r>
            <a:endParaRPr lang="en-US" sz="4000" dirty="0">
              <a:cs typeface="Calibri"/>
            </a:endParaRPr>
          </a:p>
          <a:p>
            <a:r>
              <a:rPr lang="en-US" sz="4000" dirty="0"/>
              <a:t>Decision-makers (Hearing Officers/Panelists, Decision-makers on appeal)</a:t>
            </a:r>
            <a:endParaRPr lang="en-US" sz="4000" dirty="0">
              <a:cs typeface="Calibri"/>
            </a:endParaRPr>
          </a:p>
          <a:p>
            <a:r>
              <a:rPr lang="en-US" sz="4000" dirty="0"/>
              <a:t>Any person who facilitates an informal resolution process</a:t>
            </a:r>
            <a:endParaRPr lang="en-US" sz="4000" dirty="0">
              <a:cs typeface="Calibri"/>
            </a:endParaRPr>
          </a:p>
        </p:txBody>
      </p:sp>
    </p:spTree>
    <p:extLst>
      <p:ext uri="{BB962C8B-B14F-4D97-AF65-F5344CB8AC3E}">
        <p14:creationId xmlns:p14="http://schemas.microsoft.com/office/powerpoint/2010/main" val="234027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B7D6-2254-9B4B-84D2-D3B14E5F1D26}"/>
              </a:ext>
            </a:extLst>
          </p:cNvPr>
          <p:cNvSpPr>
            <a:spLocks noGrp="1"/>
          </p:cNvSpPr>
          <p:nvPr>
            <p:ph type="title"/>
          </p:nvPr>
        </p:nvSpPr>
        <p:spPr/>
        <p:txBody>
          <a:bodyPr>
            <a:normAutofit/>
          </a:bodyPr>
          <a:lstStyle/>
          <a:p>
            <a:pPr algn="ctr"/>
            <a:r>
              <a:rPr lang="en-US" sz="3600" dirty="0">
                <a:solidFill>
                  <a:schemeClr val="accent5">
                    <a:lumMod val="75000"/>
                  </a:schemeClr>
                </a:solidFill>
                <a:effectLst>
                  <a:outerShdw blurRad="38100" dist="38100" dir="2700000" algn="tl">
                    <a:srgbClr val="000000">
                      <a:alpha val="43137"/>
                    </a:srgbClr>
                  </a:outerShdw>
                </a:effectLst>
              </a:rPr>
              <a:t>Gathering the Evidence </a:t>
            </a:r>
            <a:endParaRPr lang="en-US" sz="3600" dirty="0">
              <a:solidFill>
                <a:schemeClr val="accent5">
                  <a:lumMod val="75000"/>
                </a:schemeClr>
              </a:solidFill>
              <a:effectLst>
                <a:outerShdw blurRad="38100" dist="38100" dir="2700000" algn="tl">
                  <a:srgbClr val="000000">
                    <a:alpha val="43137"/>
                  </a:srgbClr>
                </a:outerShdw>
              </a:effectLst>
              <a:cs typeface="Calibri Light"/>
            </a:endParaRPr>
          </a:p>
        </p:txBody>
      </p:sp>
      <p:pic>
        <p:nvPicPr>
          <p:cNvPr id="6" name="Picture Placeholder 5">
            <a:extLst>
              <a:ext uri="{FF2B5EF4-FFF2-40B4-BE49-F238E27FC236}">
                <a16:creationId xmlns:a16="http://schemas.microsoft.com/office/drawing/2014/main" id="{978848AF-07DC-456B-AB24-C41DC2BAD4CF}"/>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4091" r="4091"/>
          <a:stretch>
            <a:fillRect/>
          </a:stretch>
        </p:blipFill>
        <p:spPr/>
      </p:pic>
      <p:sp>
        <p:nvSpPr>
          <p:cNvPr id="3" name="Content Placeholder 2">
            <a:extLst>
              <a:ext uri="{FF2B5EF4-FFF2-40B4-BE49-F238E27FC236}">
                <a16:creationId xmlns:a16="http://schemas.microsoft.com/office/drawing/2014/main" id="{DB898699-A556-F040-901E-C52809A95029}"/>
              </a:ext>
            </a:extLst>
          </p:cNvPr>
          <p:cNvSpPr>
            <a:spLocks noGrp="1"/>
          </p:cNvSpPr>
          <p:nvPr>
            <p:ph type="body" sz="half" idx="2"/>
          </p:nvPr>
        </p:nvSpPr>
        <p:spPr>
          <a:xfrm>
            <a:off x="839788" y="2057400"/>
            <a:ext cx="3932237" cy="4034482"/>
          </a:xfrm>
        </p:spPr>
        <p:txBody>
          <a:bodyPr vert="horz" lIns="91440" tIns="45720" rIns="91440" bIns="45720" rtlCol="0" anchor="t">
            <a:noAutofit/>
          </a:bodyPr>
          <a:lstStyle/>
          <a:p>
            <a:r>
              <a:rPr lang="en-US" sz="3200" b="1" dirty="0"/>
              <a:t>Physical evidence </a:t>
            </a:r>
            <a:r>
              <a:rPr lang="en-US" sz="3200" dirty="0"/>
              <a:t>(video footage, text messages, social media posts, emails, medical reports, notes of site visits). Coordination with law enforcement may be necessary. </a:t>
            </a:r>
            <a:endParaRPr lang="en-US" sz="3200" dirty="0">
              <a:cs typeface="Calibri"/>
            </a:endParaRPr>
          </a:p>
          <a:p>
            <a:endParaRPr lang="en-US" sz="2000" dirty="0">
              <a:cs typeface="Calibri"/>
            </a:endParaRPr>
          </a:p>
          <a:p>
            <a:endParaRPr lang="en-US" dirty="0"/>
          </a:p>
        </p:txBody>
      </p:sp>
      <p:sp>
        <p:nvSpPr>
          <p:cNvPr id="7" name="TextBox 6">
            <a:extLst>
              <a:ext uri="{FF2B5EF4-FFF2-40B4-BE49-F238E27FC236}">
                <a16:creationId xmlns:a16="http://schemas.microsoft.com/office/drawing/2014/main" id="{86EBAD3A-7F7B-4981-906D-30E512231679}"/>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colbycriminaljustice.wikidot.com/criminal-profiling-overflow-page"/>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636071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62C5E6-B3F9-8642-8475-7472D26E31B8}"/>
              </a:ext>
            </a:extLst>
          </p:cNvPr>
          <p:cNvSpPr>
            <a:spLocks noGrp="1"/>
          </p:cNvSpPr>
          <p:nvPr>
            <p:ph type="title"/>
          </p:nvPr>
        </p:nvSpPr>
        <p:spPr/>
        <p:txBody>
          <a:bodyPr/>
          <a:lstStyle/>
          <a:p>
            <a:r>
              <a:rPr lang="en-US" b="1" dirty="0">
                <a:solidFill>
                  <a:schemeClr val="accent5">
                    <a:lumMod val="75000"/>
                  </a:schemeClr>
                </a:solidFill>
                <a:effectLst>
                  <a:outerShdw blurRad="38100" dist="38100" dir="2700000" algn="tl">
                    <a:srgbClr val="000000">
                      <a:alpha val="43137"/>
                    </a:srgbClr>
                  </a:outerShdw>
                </a:effectLst>
              </a:rPr>
              <a:t>Medical Records / Privileged Information</a:t>
            </a:r>
            <a:endParaRPr lang="en-US" dirty="0">
              <a:solidFill>
                <a:schemeClr val="accent5">
                  <a:lumMod val="75000"/>
                </a:schemeClr>
              </a:solidFill>
              <a:effectLst>
                <a:outerShdw blurRad="38100" dist="38100" dir="2700000" algn="tl">
                  <a:srgbClr val="000000">
                    <a:alpha val="43137"/>
                  </a:srgbClr>
                </a:outerShdw>
              </a:effectLst>
            </a:endParaRPr>
          </a:p>
        </p:txBody>
      </p:sp>
      <p:pic>
        <p:nvPicPr>
          <p:cNvPr id="4" name="Picture Placeholder 3">
            <a:extLst>
              <a:ext uri="{FF2B5EF4-FFF2-40B4-BE49-F238E27FC236}">
                <a16:creationId xmlns:a16="http://schemas.microsoft.com/office/drawing/2014/main" id="{4262EAB1-B48E-4276-9E45-8876C72BAAB7}"/>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t="649" b="649"/>
          <a:stretch>
            <a:fillRect/>
          </a:stretch>
        </p:blipFill>
        <p:spPr/>
      </p:pic>
      <p:sp>
        <p:nvSpPr>
          <p:cNvPr id="3" name="Content Placeholder 2">
            <a:extLst>
              <a:ext uri="{FF2B5EF4-FFF2-40B4-BE49-F238E27FC236}">
                <a16:creationId xmlns:a16="http://schemas.microsoft.com/office/drawing/2014/main" id="{A3C3A4A1-2CC0-B542-9236-C825F1C50436}"/>
              </a:ext>
            </a:extLst>
          </p:cNvPr>
          <p:cNvSpPr>
            <a:spLocks noGrp="1"/>
          </p:cNvSpPr>
          <p:nvPr>
            <p:ph type="body" sz="half" idx="2"/>
          </p:nvPr>
        </p:nvSpPr>
        <p:spPr>
          <a:xfrm>
            <a:off x="839788" y="2388092"/>
            <a:ext cx="3932237" cy="3480895"/>
          </a:xfrm>
        </p:spPr>
        <p:txBody>
          <a:bodyPr>
            <a:normAutofit/>
          </a:bodyPr>
          <a:lstStyle/>
          <a:p>
            <a:r>
              <a:rPr lang="en-US" sz="2400" dirty="0"/>
              <a:t>Questions or evidence that constitute, or seek disclosure of, information protected under a legally recognized privilege will not be required, allowed, relied upon, or otherwise used.  Voluntary written consent required. </a:t>
            </a:r>
          </a:p>
          <a:p>
            <a:endParaRPr lang="en-US" dirty="0"/>
          </a:p>
        </p:txBody>
      </p:sp>
      <p:sp>
        <p:nvSpPr>
          <p:cNvPr id="7" name="TextBox 6">
            <a:extLst>
              <a:ext uri="{FF2B5EF4-FFF2-40B4-BE49-F238E27FC236}">
                <a16:creationId xmlns:a16="http://schemas.microsoft.com/office/drawing/2014/main" id="{8A72617A-6360-46D1-B27B-AAFA75AB0F52}"/>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www.progressive-charlestown.com/2015/12/privacy-invasive-medicine.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16426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F11963-A810-F74C-92B6-8DB7FF3305E4}"/>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Credibility Determinations</a:t>
            </a:r>
          </a:p>
        </p:txBody>
      </p:sp>
      <p:sp>
        <p:nvSpPr>
          <p:cNvPr id="6" name="Content Placeholder 5">
            <a:extLst>
              <a:ext uri="{FF2B5EF4-FFF2-40B4-BE49-F238E27FC236}">
                <a16:creationId xmlns:a16="http://schemas.microsoft.com/office/drawing/2014/main" id="{41C975FC-FE82-8149-B796-C0D8E56AE065}"/>
              </a:ext>
            </a:extLst>
          </p:cNvPr>
          <p:cNvSpPr>
            <a:spLocks noGrp="1"/>
          </p:cNvSpPr>
          <p:nvPr>
            <p:ph idx="1"/>
          </p:nvPr>
        </p:nvSpPr>
        <p:spPr/>
        <p:txBody>
          <a:bodyPr vert="horz" lIns="91440" tIns="45720" rIns="91440" bIns="45720" rtlCol="0" anchor="t">
            <a:normAutofit/>
          </a:bodyPr>
          <a:lstStyle/>
          <a:p>
            <a:r>
              <a:rPr lang="en-US" sz="3600" dirty="0"/>
              <a:t>*Note significant credibility determinations:</a:t>
            </a:r>
          </a:p>
          <a:p>
            <a:pPr lvl="1"/>
            <a:r>
              <a:rPr lang="en-US" sz="3600" dirty="0"/>
              <a:t>Motive / Bias</a:t>
            </a:r>
          </a:p>
          <a:p>
            <a:pPr lvl="1"/>
            <a:r>
              <a:rPr lang="en-US" sz="3600" dirty="0"/>
              <a:t>Consistency – internally &amp; other evidence</a:t>
            </a:r>
          </a:p>
          <a:p>
            <a:pPr lvl="1"/>
            <a:r>
              <a:rPr lang="en-US" sz="3600" dirty="0"/>
              <a:t>Plausibility </a:t>
            </a:r>
            <a:endParaRPr lang="en-US" sz="3600" dirty="0">
              <a:cs typeface="Calibri" panose="020F0502020204030204"/>
            </a:endParaRPr>
          </a:p>
          <a:p>
            <a:endParaRPr lang="en-US" dirty="0"/>
          </a:p>
        </p:txBody>
      </p:sp>
    </p:spTree>
    <p:extLst>
      <p:ext uri="{BB962C8B-B14F-4D97-AF65-F5344CB8AC3E}">
        <p14:creationId xmlns:p14="http://schemas.microsoft.com/office/powerpoint/2010/main" val="161523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EF1E6-9258-484A-B342-C81E72F8FA24}"/>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Preview of Evidence &amp; Investigative Report </a:t>
            </a:r>
          </a:p>
        </p:txBody>
      </p:sp>
      <p:sp>
        <p:nvSpPr>
          <p:cNvPr id="3" name="Content Placeholder 2">
            <a:extLst>
              <a:ext uri="{FF2B5EF4-FFF2-40B4-BE49-F238E27FC236}">
                <a16:creationId xmlns:a16="http://schemas.microsoft.com/office/drawing/2014/main" id="{27312091-55AF-284B-8E49-159DEC0E3141}"/>
              </a:ext>
            </a:extLst>
          </p:cNvPr>
          <p:cNvSpPr>
            <a:spLocks noGrp="1"/>
          </p:cNvSpPr>
          <p:nvPr>
            <p:ph idx="1"/>
          </p:nvPr>
        </p:nvSpPr>
        <p:spPr/>
        <p:txBody>
          <a:bodyPr>
            <a:normAutofit lnSpcReduction="10000"/>
          </a:bodyPr>
          <a:lstStyle/>
          <a:p>
            <a:r>
              <a:rPr lang="en-US" dirty="0"/>
              <a:t>The parties may review the evidence and submit a written response within 5 days prior to the completion of the investigative report</a:t>
            </a:r>
          </a:p>
          <a:p>
            <a:r>
              <a:rPr lang="en-US" dirty="0"/>
              <a:t>Investigative report must:</a:t>
            </a:r>
          </a:p>
          <a:p>
            <a:pPr lvl="1"/>
            <a:r>
              <a:rPr lang="en-US" dirty="0"/>
              <a:t>Fairly summarizes the relevant evidence</a:t>
            </a:r>
          </a:p>
          <a:p>
            <a:pPr lvl="1"/>
            <a:r>
              <a:rPr lang="en-US" dirty="0"/>
              <a:t>Key dates (procedural dates and incident dates)</a:t>
            </a:r>
          </a:p>
          <a:p>
            <a:pPr lvl="1"/>
            <a:r>
              <a:rPr lang="en-US" dirty="0"/>
              <a:t>Allegations, what happened, date and time, location</a:t>
            </a:r>
          </a:p>
          <a:p>
            <a:pPr lvl="1"/>
            <a:r>
              <a:rPr lang="en-US" dirty="0"/>
              <a:t>Witnesses </a:t>
            </a:r>
          </a:p>
          <a:p>
            <a:pPr lvl="1"/>
            <a:r>
              <a:rPr lang="en-US" dirty="0"/>
              <a:t>Summary of interviews</a:t>
            </a:r>
          </a:p>
          <a:p>
            <a:pPr lvl="1"/>
            <a:r>
              <a:rPr lang="en-US" dirty="0"/>
              <a:t>Descriptions of physical and documentary evidence</a:t>
            </a:r>
          </a:p>
          <a:p>
            <a:pPr lvl="1"/>
            <a:r>
              <a:rPr lang="en-US" dirty="0"/>
              <a:t>The University’s response (including supportive measures)</a:t>
            </a:r>
          </a:p>
          <a:p>
            <a:pPr lvl="1"/>
            <a:r>
              <a:rPr lang="en-US" dirty="0"/>
              <a:t>The parties’ written statements regarding the evidence </a:t>
            </a:r>
          </a:p>
          <a:p>
            <a:endParaRPr lang="en-US" dirty="0"/>
          </a:p>
        </p:txBody>
      </p:sp>
    </p:spTree>
    <p:extLst>
      <p:ext uri="{BB962C8B-B14F-4D97-AF65-F5344CB8AC3E}">
        <p14:creationId xmlns:p14="http://schemas.microsoft.com/office/powerpoint/2010/main" val="325405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39AE9B-CF1D-864E-BE72-832BFECD4F9D}"/>
              </a:ext>
            </a:extLst>
          </p:cNvPr>
          <p:cNvSpPr>
            <a:spLocks noGrp="1"/>
          </p:cNvSpPr>
          <p:nvPr>
            <p:ph type="title"/>
          </p:nvPr>
        </p:nvSpPr>
        <p:spPr>
          <a:xfrm>
            <a:off x="831850" y="2126681"/>
            <a:ext cx="10515600" cy="1860700"/>
          </a:xfrm>
        </p:spPr>
        <p:txBody>
          <a:bodyPr>
            <a:normAutofit/>
          </a:bodyPr>
          <a:lstStyle/>
          <a:p>
            <a:pPr algn="ctr"/>
            <a:r>
              <a:rPr lang="en-US" sz="6600" dirty="0">
                <a:solidFill>
                  <a:srgbClr val="FF0000"/>
                </a:solidFill>
              </a:rPr>
              <a:t>VI.  Informal Resolution</a:t>
            </a:r>
            <a:r>
              <a:rPr lang="en-US" dirty="0"/>
              <a:t> </a:t>
            </a:r>
          </a:p>
        </p:txBody>
      </p:sp>
      <p:sp>
        <p:nvSpPr>
          <p:cNvPr id="5" name="Text Placeholder 4">
            <a:extLst>
              <a:ext uri="{FF2B5EF4-FFF2-40B4-BE49-F238E27FC236}">
                <a16:creationId xmlns:a16="http://schemas.microsoft.com/office/drawing/2014/main" id="{BCEFE158-73B5-8E46-BCBB-8AA3EA6BB0ED}"/>
              </a:ext>
            </a:extLst>
          </p:cNvPr>
          <p:cNvSpPr>
            <a:spLocks noGrp="1"/>
          </p:cNvSpPr>
          <p:nvPr>
            <p:ph type="body" idx="1"/>
          </p:nvPr>
        </p:nvSpPr>
        <p:spPr/>
        <p:txBody>
          <a:bodyPr vert="horz" lIns="91440" tIns="45720" rIns="91440" bIns="45720" rtlCol="0" anchor="t">
            <a:normAutofit/>
          </a:bodyPr>
          <a:lstStyle/>
          <a:p>
            <a:endParaRPr lang="en-US" dirty="0">
              <a:solidFill>
                <a:schemeClr val="accent1"/>
              </a:solidFill>
              <a:highlight>
                <a:srgbClr val="FFFF00"/>
              </a:highlight>
              <a:cs typeface="Calibri"/>
            </a:endParaRPr>
          </a:p>
        </p:txBody>
      </p:sp>
    </p:spTree>
    <p:extLst>
      <p:ext uri="{BB962C8B-B14F-4D97-AF65-F5344CB8AC3E}">
        <p14:creationId xmlns:p14="http://schemas.microsoft.com/office/powerpoint/2010/main" val="200815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7BE77-7243-854B-AF52-1251D4F29E11}"/>
              </a:ext>
            </a:extLst>
          </p:cNvPr>
          <p:cNvSpPr>
            <a:spLocks noGrp="1"/>
          </p:cNvSpPr>
          <p:nvPr>
            <p:ph type="title"/>
          </p:nvPr>
        </p:nvSpPr>
        <p:spPr>
          <a:xfrm>
            <a:off x="838200" y="365125"/>
            <a:ext cx="10386204" cy="577941"/>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6F8CCB6E-5262-7A49-848B-44CC648F30B7}"/>
              </a:ext>
            </a:extLst>
          </p:cNvPr>
          <p:cNvSpPr>
            <a:spLocks noGrp="1"/>
          </p:cNvSpPr>
          <p:nvPr>
            <p:ph idx="1"/>
          </p:nvPr>
        </p:nvSpPr>
        <p:spPr>
          <a:xfrm>
            <a:off x="838200" y="1034871"/>
            <a:ext cx="10515600" cy="5142092"/>
          </a:xfrm>
        </p:spPr>
        <p:txBody>
          <a:bodyPr vert="horz" lIns="91440" tIns="45720" rIns="91440" bIns="45720" rtlCol="0" anchor="t">
            <a:normAutofit/>
          </a:bodyPr>
          <a:lstStyle/>
          <a:p>
            <a:r>
              <a:rPr lang="en-US"/>
              <a:t>At any time after a formal written complaint is filed but prior to r</a:t>
            </a:r>
            <a:r>
              <a:rPr lang="en-US" sz="3200"/>
              <a:t>eaching a determination regarding responsibility, the University may facilitate a resolution without a full investigation and adjudication.</a:t>
            </a:r>
            <a:endParaRPr lang="en-US" sz="3200">
              <a:cs typeface="Calibri"/>
            </a:endParaRPr>
          </a:p>
          <a:p>
            <a:r>
              <a:rPr lang="en-US" sz="3200"/>
              <a:t>The complainant and respondent must give their voluntary, written consent to the informal resolution process. </a:t>
            </a:r>
            <a:endParaRPr lang="en-US" sz="3200">
              <a:cs typeface="Calibri"/>
            </a:endParaRPr>
          </a:p>
          <a:p>
            <a:r>
              <a:rPr lang="en-US" sz="3200"/>
              <a:t>Written notice (as specified in the model policy) regarding the allegations, consequences of agreeing to a resolution, right to withdraw before agreeing to a resolution, consequences from participating (including records retention)</a:t>
            </a:r>
            <a:endParaRPr lang="en-US" sz="3200">
              <a:cs typeface="Calibri"/>
            </a:endParaRPr>
          </a:p>
        </p:txBody>
      </p:sp>
    </p:spTree>
    <p:extLst>
      <p:ext uri="{BB962C8B-B14F-4D97-AF65-F5344CB8AC3E}">
        <p14:creationId xmlns:p14="http://schemas.microsoft.com/office/powerpoint/2010/main" val="150976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557459-6E51-BE43-A184-8607BD97B2DD}"/>
              </a:ext>
            </a:extLst>
          </p:cNvPr>
          <p:cNvSpPr>
            <a:spLocks noGrp="1"/>
          </p:cNvSpPr>
          <p:nvPr>
            <p:ph type="title"/>
          </p:nvPr>
        </p:nvSpPr>
        <p:spPr>
          <a:xfrm>
            <a:off x="831850" y="1709738"/>
            <a:ext cx="10515600" cy="1716926"/>
          </a:xfrm>
        </p:spPr>
        <p:txBody>
          <a:bodyPr>
            <a:normAutofit/>
          </a:bodyPr>
          <a:lstStyle/>
          <a:p>
            <a:pPr algn="ctr"/>
            <a:r>
              <a:rPr lang="en-US" sz="6600" dirty="0">
                <a:solidFill>
                  <a:srgbClr val="FF0000"/>
                </a:solidFill>
              </a:rPr>
              <a:t>VII.  The Hearing</a:t>
            </a:r>
            <a:endParaRPr lang="en-US" sz="6600" dirty="0">
              <a:solidFill>
                <a:srgbClr val="FF0000"/>
              </a:solidFill>
              <a:cs typeface="Calibri Light"/>
            </a:endParaRPr>
          </a:p>
        </p:txBody>
      </p:sp>
      <p:sp>
        <p:nvSpPr>
          <p:cNvPr id="5" name="Text Placeholder 4">
            <a:extLst>
              <a:ext uri="{FF2B5EF4-FFF2-40B4-BE49-F238E27FC236}">
                <a16:creationId xmlns:a16="http://schemas.microsoft.com/office/drawing/2014/main" id="{30BA8A79-FD39-564F-A0EE-7556920765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2077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3080-D405-324B-B7C0-E831ABA7F897}"/>
              </a:ext>
            </a:extLst>
          </p:cNvPr>
          <p:cNvSpPr>
            <a:spLocks noGrp="1"/>
          </p:cNvSpPr>
          <p:nvPr>
            <p:ph type="title"/>
          </p:nvPr>
        </p:nvSpPr>
        <p:spPr/>
        <p:txBody>
          <a:bodyPr/>
          <a:lstStyle/>
          <a:p>
            <a:pPr algn="ctr"/>
            <a:r>
              <a:rPr lang="en-US" sz="4800" dirty="0">
                <a:solidFill>
                  <a:schemeClr val="accent5">
                    <a:lumMod val="75000"/>
                  </a:schemeClr>
                </a:solidFill>
                <a:effectLst>
                  <a:outerShdw blurRad="38100" dist="38100" dir="2700000" algn="tl">
                    <a:srgbClr val="000000">
                      <a:alpha val="43137"/>
                    </a:srgbClr>
                  </a:outerShdw>
                </a:effectLst>
              </a:rPr>
              <a:t>Procedural Details </a:t>
            </a:r>
            <a:endParaRPr lang="en-US" sz="4800" dirty="0">
              <a:solidFill>
                <a:schemeClr val="accent5">
                  <a:lumMod val="75000"/>
                </a:schemeClr>
              </a:solidFill>
              <a:effectLst>
                <a:outerShdw blurRad="38100" dist="38100" dir="2700000" algn="tl">
                  <a:srgbClr val="000000">
                    <a:alpha val="43137"/>
                  </a:srgbClr>
                </a:outerShdw>
              </a:effectLst>
              <a:cs typeface="Calibri Light"/>
            </a:endParaRPr>
          </a:p>
        </p:txBody>
      </p:sp>
      <p:sp>
        <p:nvSpPr>
          <p:cNvPr id="3" name="Content Placeholder 2">
            <a:extLst>
              <a:ext uri="{FF2B5EF4-FFF2-40B4-BE49-F238E27FC236}">
                <a16:creationId xmlns:a16="http://schemas.microsoft.com/office/drawing/2014/main" id="{5FF42DDC-8C4F-9747-A22A-D99F6D153922}"/>
              </a:ext>
            </a:extLst>
          </p:cNvPr>
          <p:cNvSpPr>
            <a:spLocks noGrp="1"/>
          </p:cNvSpPr>
          <p:nvPr>
            <p:ph idx="1"/>
          </p:nvPr>
        </p:nvSpPr>
        <p:spPr>
          <a:xfrm>
            <a:off x="579408" y="1696229"/>
            <a:ext cx="10515600" cy="4610130"/>
          </a:xfrm>
        </p:spPr>
        <p:txBody>
          <a:bodyPr vert="horz" lIns="91440" tIns="45720" rIns="91440" bIns="45720" rtlCol="0" anchor="t">
            <a:normAutofit fontScale="85000" lnSpcReduction="20000"/>
          </a:bodyPr>
          <a:lstStyle/>
          <a:p>
            <a:r>
              <a:rPr lang="en-US" sz="3600" dirty="0"/>
              <a:t>Determination hearing with Hearing Officer or Hearing Panel (campus option)</a:t>
            </a:r>
            <a:endParaRPr lang="en-US" sz="3600" dirty="0">
              <a:cs typeface="Calibri"/>
            </a:endParaRPr>
          </a:p>
          <a:p>
            <a:r>
              <a:rPr lang="en-US" sz="3600" dirty="0">
                <a:cs typeface="Calibri"/>
              </a:rPr>
              <a:t>If panel, Chair selected by Chancellor or Designee</a:t>
            </a:r>
            <a:endParaRPr lang="en-US" sz="3600" dirty="0"/>
          </a:p>
          <a:p>
            <a:r>
              <a:rPr lang="en-US" sz="3600" dirty="0">
                <a:cs typeface="Calibri"/>
              </a:rPr>
              <a:t>Parties may challenge decision-maker on basis of bias or conflict</a:t>
            </a:r>
            <a:endParaRPr lang="en-US" sz="3600" dirty="0"/>
          </a:p>
          <a:p>
            <a:r>
              <a:rPr lang="en-US" sz="3600" dirty="0"/>
              <a:t>Selection of witnesses </a:t>
            </a:r>
            <a:endParaRPr lang="en-US" sz="3600" dirty="0">
              <a:cs typeface="Calibri"/>
            </a:endParaRPr>
          </a:p>
          <a:p>
            <a:pPr lvl="1"/>
            <a:r>
              <a:rPr lang="en-US" sz="3200" dirty="0"/>
              <a:t>Parties provide witness lists</a:t>
            </a:r>
            <a:endParaRPr lang="en-US" sz="3200" dirty="0">
              <a:cs typeface="Calibri"/>
            </a:endParaRPr>
          </a:p>
          <a:p>
            <a:pPr lvl="1"/>
            <a:r>
              <a:rPr lang="en-US" sz="3200" dirty="0"/>
              <a:t>The Officer or Panel ultimately decides, bearing in mind the parties’ due-process interest in examining relevant witnesses </a:t>
            </a:r>
            <a:endParaRPr lang="en-US" sz="3200" dirty="0">
              <a:cs typeface="Calibri"/>
            </a:endParaRPr>
          </a:p>
          <a:p>
            <a:r>
              <a:rPr lang="en-US" sz="3600" dirty="0"/>
              <a:t>Prior notice to the parties and witnesses </a:t>
            </a:r>
            <a:endParaRPr lang="en-US" sz="3600" dirty="0">
              <a:cs typeface="Calibri"/>
            </a:endParaRPr>
          </a:p>
          <a:p>
            <a:r>
              <a:rPr lang="en-US" sz="3600" dirty="0"/>
              <a:t>Recording (audio or audio/video)</a:t>
            </a:r>
            <a:endParaRPr lang="en-US" sz="3600" dirty="0">
              <a:cs typeface="Calibri"/>
            </a:endParaRPr>
          </a:p>
        </p:txBody>
      </p:sp>
    </p:spTree>
    <p:extLst>
      <p:ext uri="{BB962C8B-B14F-4D97-AF65-F5344CB8AC3E}">
        <p14:creationId xmlns:p14="http://schemas.microsoft.com/office/powerpoint/2010/main" val="40714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E1CD0-DC05-2E4C-B6B6-9AE20D449D7F}"/>
              </a:ext>
            </a:extLst>
          </p:cNvPr>
          <p:cNvSpPr>
            <a:spLocks noGrp="1"/>
          </p:cNvSpPr>
          <p:nvPr>
            <p:ph type="title"/>
          </p:nvPr>
        </p:nvSpPr>
        <p:spPr>
          <a:xfrm>
            <a:off x="839788" y="457200"/>
            <a:ext cx="3932237" cy="694427"/>
          </a:xfrm>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Virtual Presence</a:t>
            </a:r>
          </a:p>
        </p:txBody>
      </p:sp>
      <p:pic>
        <p:nvPicPr>
          <p:cNvPr id="6" name="Picture Placeholder 5">
            <a:extLst>
              <a:ext uri="{FF2B5EF4-FFF2-40B4-BE49-F238E27FC236}">
                <a16:creationId xmlns:a16="http://schemas.microsoft.com/office/drawing/2014/main" id="{96A07B41-9A29-402C-B42A-F3B0E1087B91}"/>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7756" r="7756"/>
          <a:stretch>
            <a:fillRect/>
          </a:stretch>
        </p:blipFill>
        <p:spPr/>
      </p:pic>
      <p:sp>
        <p:nvSpPr>
          <p:cNvPr id="3" name="Content Placeholder 2">
            <a:extLst>
              <a:ext uri="{FF2B5EF4-FFF2-40B4-BE49-F238E27FC236}">
                <a16:creationId xmlns:a16="http://schemas.microsoft.com/office/drawing/2014/main" id="{6A341FE8-1D8A-5C4F-8B6F-703256494BD4}"/>
              </a:ext>
            </a:extLst>
          </p:cNvPr>
          <p:cNvSpPr>
            <a:spLocks noGrp="1"/>
          </p:cNvSpPr>
          <p:nvPr>
            <p:ph type="body" sz="half" idx="2"/>
          </p:nvPr>
        </p:nvSpPr>
        <p:spPr>
          <a:xfrm>
            <a:off x="839788" y="1281023"/>
            <a:ext cx="3932237" cy="4587965"/>
          </a:xfrm>
        </p:spPr>
        <p:txBody>
          <a:bodyPr vert="horz" lIns="91440" tIns="45720" rIns="91440" bIns="45720" rtlCol="0" anchor="t">
            <a:normAutofit lnSpcReduction="10000"/>
          </a:bodyPr>
          <a:lstStyle/>
          <a:p>
            <a:r>
              <a:rPr lang="en-US" sz="2800"/>
              <a:t>Live hearings may be conducted with either all parties present in the same geographic location or, at the University’s discretion, any or all parties and witnesses may appear at the live hearing virtually, with technology enabling participants simultaneously to see and hear each other.</a:t>
            </a:r>
            <a:r>
              <a:rPr lang="en-US" sz="2400"/>
              <a:t> </a:t>
            </a:r>
          </a:p>
        </p:txBody>
      </p:sp>
      <p:sp>
        <p:nvSpPr>
          <p:cNvPr id="7" name="TextBox 6">
            <a:extLst>
              <a:ext uri="{FF2B5EF4-FFF2-40B4-BE49-F238E27FC236}">
                <a16:creationId xmlns:a16="http://schemas.microsoft.com/office/drawing/2014/main" id="{EAA57A01-939A-4A52-A7F2-235030FEAB3C}"/>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scherlund.blogspot.com/2016/12/why-faculty-still-dont-want-to-teach.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444206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5FF8-A492-7849-BA3B-86B101C54ED3}"/>
              </a:ext>
            </a:extLst>
          </p:cNvPr>
          <p:cNvSpPr>
            <a:spLocks noGrp="1"/>
          </p:cNvSpPr>
          <p:nvPr>
            <p:ph type="title"/>
          </p:nvPr>
        </p:nvSpPr>
        <p:spPr>
          <a:xfrm>
            <a:off x="839788" y="457200"/>
            <a:ext cx="3932237" cy="694427"/>
          </a:xfrm>
        </p:spPr>
        <p:txBody>
          <a:bodyPr>
            <a:normAutofit/>
          </a:bodyPr>
          <a:lstStyle/>
          <a:p>
            <a:pPr algn="ctr"/>
            <a:r>
              <a:rPr lang="en-US" sz="4000" dirty="0">
                <a:solidFill>
                  <a:schemeClr val="accent5">
                    <a:lumMod val="75000"/>
                  </a:schemeClr>
                </a:solidFill>
                <a:effectLst>
                  <a:outerShdw blurRad="38100" dist="38100" dir="2700000" algn="tl">
                    <a:srgbClr val="000000">
                      <a:alpha val="43137"/>
                    </a:srgbClr>
                  </a:outerShdw>
                </a:effectLst>
              </a:rPr>
              <a:t>Advisors</a:t>
            </a:r>
            <a:endParaRPr lang="en-US" sz="4000" dirty="0">
              <a:solidFill>
                <a:schemeClr val="accent5">
                  <a:lumMod val="75000"/>
                </a:schemeClr>
              </a:solidFill>
              <a:effectLst>
                <a:outerShdw blurRad="38100" dist="38100" dir="2700000" algn="tl">
                  <a:srgbClr val="000000">
                    <a:alpha val="43137"/>
                  </a:srgbClr>
                </a:outerShdw>
              </a:effectLst>
              <a:cs typeface="Calibri Light"/>
            </a:endParaRPr>
          </a:p>
        </p:txBody>
      </p:sp>
      <p:pic>
        <p:nvPicPr>
          <p:cNvPr id="6" name="Picture Placeholder 5">
            <a:extLst>
              <a:ext uri="{FF2B5EF4-FFF2-40B4-BE49-F238E27FC236}">
                <a16:creationId xmlns:a16="http://schemas.microsoft.com/office/drawing/2014/main" id="{56ED3C47-86B8-4440-94BC-7DC76E8082CD}"/>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08" r="2508"/>
          <a:stretch>
            <a:fillRect/>
          </a:stretch>
        </p:blipFill>
        <p:spPr/>
      </p:pic>
      <p:sp>
        <p:nvSpPr>
          <p:cNvPr id="3" name="Content Placeholder 2">
            <a:extLst>
              <a:ext uri="{FF2B5EF4-FFF2-40B4-BE49-F238E27FC236}">
                <a16:creationId xmlns:a16="http://schemas.microsoft.com/office/drawing/2014/main" id="{DC6D3236-339E-844A-9AB3-B6356D67D7F0}"/>
              </a:ext>
            </a:extLst>
          </p:cNvPr>
          <p:cNvSpPr>
            <a:spLocks noGrp="1"/>
          </p:cNvSpPr>
          <p:nvPr>
            <p:ph type="body" sz="half" idx="2"/>
          </p:nvPr>
        </p:nvSpPr>
        <p:spPr>
          <a:xfrm>
            <a:off x="839788" y="1151627"/>
            <a:ext cx="3932237" cy="5163059"/>
          </a:xfrm>
        </p:spPr>
        <p:txBody>
          <a:bodyPr vert="horz" lIns="91440" tIns="45720" rIns="91440" bIns="45720" rtlCol="0" anchor="t">
            <a:noAutofit/>
          </a:bodyPr>
          <a:lstStyle/>
          <a:p>
            <a:pPr marL="285750" indent="-285750">
              <a:buFont typeface="Arial"/>
              <a:buChar char="•"/>
            </a:pPr>
            <a:r>
              <a:rPr lang="en-US" sz="2400" dirty="0">
                <a:cs typeface="Calibri" panose="020F0502020204030204"/>
              </a:rPr>
              <a:t>Both parties can have an advisor – can be an attorney</a:t>
            </a:r>
          </a:p>
          <a:p>
            <a:pPr marL="285750" indent="-285750">
              <a:buFont typeface="Arial"/>
              <a:buChar char="•"/>
            </a:pPr>
            <a:r>
              <a:rPr lang="en-US" sz="2400" dirty="0">
                <a:cs typeface="Calibri" panose="020F0502020204030204"/>
              </a:rPr>
              <a:t>Role of advisor: 1)provide advice and 2) question opposing party and witnesses</a:t>
            </a:r>
          </a:p>
          <a:p>
            <a:pPr marL="285750" indent="-285750">
              <a:buFont typeface="Arial"/>
              <a:buChar char="•"/>
            </a:pPr>
            <a:r>
              <a:rPr lang="en-US" sz="2400" dirty="0">
                <a:cs typeface="Calibri" panose="020F0502020204030204"/>
              </a:rPr>
              <a:t>If a party does not have an advisor and requests it, the school must provide one at no expense</a:t>
            </a:r>
          </a:p>
          <a:p>
            <a:pPr marL="285750" indent="-285750">
              <a:buFont typeface="Arial"/>
              <a:buChar char="•"/>
            </a:pPr>
            <a:r>
              <a:rPr lang="en-US" sz="2400" dirty="0">
                <a:cs typeface="Calibri" panose="020F0502020204030204"/>
              </a:rPr>
              <a:t>School can determine order of proceedings and impose rules of decorum</a:t>
            </a:r>
          </a:p>
          <a:p>
            <a:endParaRPr lang="en-US" dirty="0">
              <a:cs typeface="Calibri" panose="020F0502020204030204"/>
            </a:endParaRPr>
          </a:p>
        </p:txBody>
      </p:sp>
      <p:sp>
        <p:nvSpPr>
          <p:cNvPr id="7" name="TextBox 6">
            <a:extLst>
              <a:ext uri="{FF2B5EF4-FFF2-40B4-BE49-F238E27FC236}">
                <a16:creationId xmlns:a16="http://schemas.microsoft.com/office/drawing/2014/main" id="{9C8EAA89-B6D2-4BB5-8D5D-6B7C80BEC321}"/>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www.moviefilmreview.com/5790/the-lincoln-lawyer"/>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359477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CEEDAB-9983-D046-B891-6A5670227FFC}"/>
              </a:ext>
            </a:extLst>
          </p:cNvPr>
          <p:cNvSpPr>
            <a:spLocks noGrp="1"/>
          </p:cNvSpPr>
          <p:nvPr>
            <p:ph type="title"/>
          </p:nvPr>
        </p:nvSpPr>
        <p:spPr>
          <a:xfrm>
            <a:off x="831850" y="1709738"/>
            <a:ext cx="10515600" cy="1823575"/>
          </a:xfrm>
        </p:spPr>
        <p:txBody>
          <a:bodyPr/>
          <a:lstStyle/>
          <a:p>
            <a:pPr algn="ctr"/>
            <a:r>
              <a:rPr lang="en-US" dirty="0">
                <a:solidFill>
                  <a:srgbClr val="FF0000"/>
                </a:solidFill>
              </a:rPr>
              <a:t>I. Definition of Sexual Harassment</a:t>
            </a:r>
          </a:p>
        </p:txBody>
      </p:sp>
      <p:sp>
        <p:nvSpPr>
          <p:cNvPr id="7" name="Text Placeholder 6">
            <a:extLst>
              <a:ext uri="{FF2B5EF4-FFF2-40B4-BE49-F238E27FC236}">
                <a16:creationId xmlns:a16="http://schemas.microsoft.com/office/drawing/2014/main" id="{A1729D22-953D-C648-923E-3C68544EE32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0824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8B41-D052-D346-B4A0-5C31C9A90481}"/>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cs typeface="Calibri Light"/>
              </a:rPr>
              <a:t>Evidentiary Matters and Procedures</a:t>
            </a:r>
          </a:p>
        </p:txBody>
      </p:sp>
      <p:sp>
        <p:nvSpPr>
          <p:cNvPr id="3" name="Content Placeholder 2">
            <a:extLst>
              <a:ext uri="{FF2B5EF4-FFF2-40B4-BE49-F238E27FC236}">
                <a16:creationId xmlns:a16="http://schemas.microsoft.com/office/drawing/2014/main" id="{1166CA08-8CB8-414B-B4E0-EE8DF3551E22}"/>
              </a:ext>
            </a:extLst>
          </p:cNvPr>
          <p:cNvSpPr>
            <a:spLocks noGrp="1"/>
          </p:cNvSpPr>
          <p:nvPr>
            <p:ph idx="1"/>
          </p:nvPr>
        </p:nvSpPr>
        <p:spPr>
          <a:xfrm>
            <a:off x="838200" y="1365550"/>
            <a:ext cx="10515600" cy="5343375"/>
          </a:xfrm>
        </p:spPr>
        <p:txBody>
          <a:bodyPr vert="horz" lIns="91440" tIns="45720" rIns="91440" bIns="45720" rtlCol="0" anchor="t">
            <a:noAutofit/>
          </a:bodyPr>
          <a:lstStyle/>
          <a:p>
            <a:r>
              <a:rPr lang="en-US" dirty="0"/>
              <a:t>Formal rules of evidence do not apply. </a:t>
            </a:r>
          </a:p>
          <a:p>
            <a:r>
              <a:rPr lang="en-US" dirty="0"/>
              <a:t>Hearing Officer or Hearing Panel will conduct the initial questioning of witnesses prior to the questioning by a party’s advisor. Each side may then have an equal opportunity to ask questions</a:t>
            </a:r>
          </a:p>
          <a:p>
            <a:r>
              <a:rPr lang="en-US" dirty="0"/>
              <a:t> Hearing Officer or Chair of the Hearing Panel  (alone or in consultation with other panelists) will make all determinations regarding the order of witnesses, relevancy of questions, and the evidence to be considered or excluded during the hearing and decision-making process. </a:t>
            </a:r>
            <a:endParaRPr lang="en-US" dirty="0">
              <a:cs typeface="Calibri"/>
            </a:endParaRPr>
          </a:p>
          <a:p>
            <a:r>
              <a:rPr lang="en-US" dirty="0"/>
              <a:t>Hearing Officer or Hearing Panel has discretion to call the Investigator for the purpose of providing an overview of the investigation and findings. </a:t>
            </a:r>
            <a:endParaRPr lang="en-US" dirty="0">
              <a:cs typeface="Calibri"/>
            </a:endParaRPr>
          </a:p>
        </p:txBody>
      </p:sp>
    </p:spTree>
    <p:extLst>
      <p:ext uri="{BB962C8B-B14F-4D97-AF65-F5344CB8AC3E}">
        <p14:creationId xmlns:p14="http://schemas.microsoft.com/office/powerpoint/2010/main" val="217470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28E3A-4A94-FB47-A56A-19FF9DF74360}"/>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cs typeface="Calibri Light"/>
              </a:rPr>
              <a:t>Witness Examinations</a:t>
            </a:r>
          </a:p>
        </p:txBody>
      </p:sp>
      <p:sp>
        <p:nvSpPr>
          <p:cNvPr id="3" name="Content Placeholder 2">
            <a:extLst>
              <a:ext uri="{FF2B5EF4-FFF2-40B4-BE49-F238E27FC236}">
                <a16:creationId xmlns:a16="http://schemas.microsoft.com/office/drawing/2014/main" id="{FAFF0D67-F0DC-E642-8C50-92BFD5A7B447}"/>
              </a:ext>
            </a:extLst>
          </p:cNvPr>
          <p:cNvSpPr>
            <a:spLocks noGrp="1"/>
          </p:cNvSpPr>
          <p:nvPr>
            <p:ph idx="1"/>
          </p:nvPr>
        </p:nvSpPr>
        <p:spPr>
          <a:xfrm>
            <a:off x="838200" y="1423059"/>
            <a:ext cx="10515600" cy="4969564"/>
          </a:xfrm>
        </p:spPr>
        <p:txBody>
          <a:bodyPr vert="horz" lIns="91440" tIns="45720" rIns="91440" bIns="45720" rtlCol="0" anchor="t">
            <a:noAutofit/>
          </a:bodyPr>
          <a:lstStyle/>
          <a:p>
            <a:r>
              <a:rPr lang="en-US">
                <a:cs typeface="Calibri"/>
              </a:rPr>
              <a:t>Parties may not question each other directly, but their advisors may do so </a:t>
            </a:r>
          </a:p>
          <a:p>
            <a:r>
              <a:rPr lang="en-US">
                <a:cs typeface="Calibri"/>
              </a:rPr>
              <a:t>A party not represented by an advisor can submit list of proposed questions to Hearing Officer or Panel Chair</a:t>
            </a:r>
          </a:p>
          <a:p>
            <a:r>
              <a:rPr lang="en-US"/>
              <a:t>Hearing Officer or Chair of Hearing Panel will make determinations regarding relevancy of questions before a party or witness answers.  Questions challenging witness's credibility may be allowed  </a:t>
            </a:r>
          </a:p>
          <a:p>
            <a:r>
              <a:rPr lang="en-US"/>
              <a:t>If a determination is made to exclude the question based on relevancy, the Hearing Officer or Panel Chair will provide an explanation of why the question was deemed irrelevant and excluded. </a:t>
            </a:r>
            <a:endParaRPr lang="en-US">
              <a:cs typeface="Calibri"/>
            </a:endParaRPr>
          </a:p>
        </p:txBody>
      </p:sp>
    </p:spTree>
    <p:extLst>
      <p:ext uri="{BB962C8B-B14F-4D97-AF65-F5344CB8AC3E}">
        <p14:creationId xmlns:p14="http://schemas.microsoft.com/office/powerpoint/2010/main" val="823603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9E6F-E495-E341-B365-10E09C295B86}"/>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Consequences of not submitting</a:t>
            </a:r>
            <a:br>
              <a:rPr lang="en-US" dirty="0">
                <a:solidFill>
                  <a:schemeClr val="accent5">
                    <a:lumMod val="75000"/>
                  </a:schemeClr>
                </a:solidFill>
                <a:effectLst>
                  <a:outerShdw blurRad="38100" dist="38100" dir="2700000" algn="tl">
                    <a:srgbClr val="000000">
                      <a:alpha val="43137"/>
                    </a:srgbClr>
                  </a:outerShdw>
                </a:effectLst>
              </a:rPr>
            </a:br>
            <a:r>
              <a:rPr lang="en-US" dirty="0">
                <a:solidFill>
                  <a:schemeClr val="accent5">
                    <a:lumMod val="75000"/>
                  </a:schemeClr>
                </a:solidFill>
                <a:effectLst>
                  <a:outerShdw blurRad="38100" dist="38100" dir="2700000" algn="tl">
                    <a:srgbClr val="000000">
                      <a:alpha val="43137"/>
                    </a:srgbClr>
                  </a:outerShdw>
                </a:effectLst>
              </a:rPr>
              <a:t> to cross-examination </a:t>
            </a:r>
          </a:p>
        </p:txBody>
      </p:sp>
      <p:sp>
        <p:nvSpPr>
          <p:cNvPr id="3" name="Content Placeholder 2">
            <a:extLst>
              <a:ext uri="{FF2B5EF4-FFF2-40B4-BE49-F238E27FC236}">
                <a16:creationId xmlns:a16="http://schemas.microsoft.com/office/drawing/2014/main" id="{F4816361-393F-7742-B3B0-B66A361E8470}"/>
              </a:ext>
            </a:extLst>
          </p:cNvPr>
          <p:cNvSpPr>
            <a:spLocks noGrp="1"/>
          </p:cNvSpPr>
          <p:nvPr>
            <p:ph idx="1"/>
          </p:nvPr>
        </p:nvSpPr>
        <p:spPr/>
        <p:txBody>
          <a:bodyPr vert="horz" lIns="91440" tIns="45720" rIns="91440" bIns="45720" rtlCol="0" anchor="t">
            <a:normAutofit/>
          </a:bodyPr>
          <a:lstStyle/>
          <a:p>
            <a:r>
              <a:rPr lang="en-US" sz="3200" dirty="0"/>
              <a:t>If a party or witness does not</a:t>
            </a:r>
            <a:r>
              <a:rPr lang="en-US" sz="3200" b="1" dirty="0"/>
              <a:t> </a:t>
            </a:r>
            <a:r>
              <a:rPr lang="en-US" sz="3200" dirty="0"/>
              <a:t>submit to cross-examination at the live hearing, the decision-maker(s) must not rely on any statement of that party or witness in reaching a determination regarding responsibility.</a:t>
            </a:r>
            <a:endParaRPr lang="en-US" sz="3200" dirty="0">
              <a:cs typeface="Calibri"/>
            </a:endParaRPr>
          </a:p>
          <a:p>
            <a:pPr marL="0" indent="0">
              <a:buNone/>
            </a:pPr>
            <a:endParaRPr lang="en-US" sz="3200" dirty="0">
              <a:cs typeface="Calibri"/>
            </a:endParaRPr>
          </a:p>
          <a:p>
            <a:r>
              <a:rPr lang="en-US" sz="3200" dirty="0"/>
              <a:t>The decision-maker(s) cannot draw an inference about the determination of responsibility based</a:t>
            </a:r>
            <a:r>
              <a:rPr lang="en-US" sz="3200" b="1" dirty="0"/>
              <a:t> solely </a:t>
            </a:r>
            <a:r>
              <a:rPr lang="en-US" sz="3200" dirty="0"/>
              <a:t>on a party’s or witness’s absence from the live hearing or refusal to answer cross-examination or other questions.</a:t>
            </a:r>
            <a:r>
              <a:rPr lang="en-US" dirty="0"/>
              <a:t> </a:t>
            </a:r>
          </a:p>
        </p:txBody>
      </p:sp>
    </p:spTree>
    <p:extLst>
      <p:ext uri="{BB962C8B-B14F-4D97-AF65-F5344CB8AC3E}">
        <p14:creationId xmlns:p14="http://schemas.microsoft.com/office/powerpoint/2010/main" val="33909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2DAF-DED0-7C43-B0D7-F325F78EF75A}"/>
              </a:ext>
            </a:extLst>
          </p:cNvPr>
          <p:cNvSpPr>
            <a:spLocks noGrp="1"/>
          </p:cNvSpPr>
          <p:nvPr>
            <p:ph type="title"/>
          </p:nvPr>
        </p:nvSpPr>
        <p:spPr>
          <a:xfrm>
            <a:off x="839788" y="457200"/>
            <a:ext cx="3932237" cy="550654"/>
          </a:xfrm>
        </p:spPr>
        <p:txBody>
          <a:bodyPr>
            <a:normAutofit fontScale="90000"/>
          </a:bodyPr>
          <a:lstStyle/>
          <a:p>
            <a:pPr algn="ctr"/>
            <a:r>
              <a:rPr lang="en-US" sz="3600" dirty="0">
                <a:solidFill>
                  <a:schemeClr val="accent5">
                    <a:lumMod val="75000"/>
                  </a:schemeClr>
                </a:solidFill>
                <a:effectLst>
                  <a:outerShdw blurRad="38100" dist="38100" dir="2700000" algn="tl">
                    <a:srgbClr val="000000">
                      <a:alpha val="43137"/>
                    </a:srgbClr>
                  </a:outerShdw>
                </a:effectLst>
              </a:rPr>
              <a:t>Written Determination</a:t>
            </a:r>
            <a:r>
              <a:rPr lang="en-US" dirty="0">
                <a:solidFill>
                  <a:schemeClr val="accent5">
                    <a:lumMod val="75000"/>
                  </a:schemeClr>
                </a:solidFill>
                <a:effectLst>
                  <a:outerShdw blurRad="38100" dist="38100" dir="2700000" algn="tl">
                    <a:srgbClr val="000000">
                      <a:alpha val="43137"/>
                    </a:srgbClr>
                  </a:outerShdw>
                </a:effectLst>
              </a:rPr>
              <a:t> </a:t>
            </a:r>
          </a:p>
        </p:txBody>
      </p:sp>
      <p:pic>
        <p:nvPicPr>
          <p:cNvPr id="4" name="Picture Placeholder 3">
            <a:extLst>
              <a:ext uri="{FF2B5EF4-FFF2-40B4-BE49-F238E27FC236}">
                <a16:creationId xmlns:a16="http://schemas.microsoft.com/office/drawing/2014/main" id="{75225A57-CFCC-40B5-8E29-2698AAD69A16}"/>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8339" r="18339"/>
          <a:stretch>
            <a:fillRect/>
          </a:stretch>
        </p:blipFill>
        <p:spPr/>
      </p:pic>
      <p:sp>
        <p:nvSpPr>
          <p:cNvPr id="5" name="Content Placeholder 4">
            <a:extLst>
              <a:ext uri="{FF2B5EF4-FFF2-40B4-BE49-F238E27FC236}">
                <a16:creationId xmlns:a16="http://schemas.microsoft.com/office/drawing/2014/main" id="{205D59B6-DC5E-B34F-8E73-DEC3E6779FD3}"/>
              </a:ext>
            </a:extLst>
          </p:cNvPr>
          <p:cNvSpPr>
            <a:spLocks noGrp="1"/>
          </p:cNvSpPr>
          <p:nvPr>
            <p:ph type="body" sz="half" idx="2"/>
          </p:nvPr>
        </p:nvSpPr>
        <p:spPr>
          <a:xfrm>
            <a:off x="450129" y="1118586"/>
            <a:ext cx="4512396" cy="5411760"/>
          </a:xfrm>
        </p:spPr>
        <p:txBody>
          <a:bodyPr vert="horz" lIns="91440" tIns="45720" rIns="91440" bIns="45720" rtlCol="0" anchor="t">
            <a:noAutofit/>
          </a:bodyPr>
          <a:lstStyle/>
          <a:p>
            <a:r>
              <a:rPr lang="en-US" sz="2400" dirty="0"/>
              <a:t>A determination of responsibility</a:t>
            </a:r>
            <a:r>
              <a:rPr lang="en-US" sz="2000" dirty="0"/>
              <a:t> </a:t>
            </a:r>
            <a:r>
              <a:rPr lang="en-US" sz="2400" dirty="0"/>
              <a:t>must be made in writing, including:</a:t>
            </a:r>
            <a:endParaRPr lang="en-US" sz="2400" dirty="0">
              <a:cs typeface="Calibri"/>
            </a:endParaRPr>
          </a:p>
          <a:p>
            <a:pPr marL="800100" lvl="1" indent="-342900">
              <a:buChar char="•"/>
            </a:pPr>
            <a:r>
              <a:rPr lang="en-US" sz="2400" dirty="0"/>
              <a:t>Identification of the allegations</a:t>
            </a:r>
            <a:endParaRPr lang="en-US" sz="2400" dirty="0">
              <a:cs typeface="Calibri"/>
            </a:endParaRPr>
          </a:p>
          <a:p>
            <a:pPr marL="800100" lvl="1" indent="-342900">
              <a:buChar char="•"/>
            </a:pPr>
            <a:r>
              <a:rPr lang="en-US" sz="2400" dirty="0"/>
              <a:t>Procedural steps taken</a:t>
            </a:r>
            <a:endParaRPr lang="en-US" sz="2400" dirty="0">
              <a:cs typeface="Calibri"/>
            </a:endParaRPr>
          </a:p>
          <a:p>
            <a:pPr marL="800100" lvl="1" indent="-342900">
              <a:buChar char="•"/>
            </a:pPr>
            <a:r>
              <a:rPr lang="en-US" sz="2400" dirty="0"/>
              <a:t>Findings of fact supporting the determination</a:t>
            </a:r>
            <a:endParaRPr lang="en-US" sz="2400" dirty="0">
              <a:cs typeface="Calibri"/>
            </a:endParaRPr>
          </a:p>
          <a:p>
            <a:pPr marL="800100" lvl="1" indent="-342900">
              <a:buChar char="•"/>
            </a:pPr>
            <a:r>
              <a:rPr lang="en-US" sz="2400" dirty="0"/>
              <a:t>Conclusions (apply the facts to the policy) in a way that gives the rationale</a:t>
            </a:r>
            <a:endParaRPr lang="en-US" sz="2400" dirty="0">
              <a:cs typeface="Calibri"/>
            </a:endParaRPr>
          </a:p>
          <a:p>
            <a:pPr marL="800100" lvl="1" indent="-342900">
              <a:buChar char="•"/>
            </a:pPr>
            <a:r>
              <a:rPr lang="en-US" sz="2400" dirty="0"/>
              <a:t>Sanctions / Remedies</a:t>
            </a:r>
            <a:endParaRPr lang="en-US" sz="2400" dirty="0">
              <a:cs typeface="Calibri"/>
            </a:endParaRPr>
          </a:p>
          <a:p>
            <a:pPr marL="800100" lvl="1" indent="-342900">
              <a:buChar char="•"/>
            </a:pPr>
            <a:r>
              <a:rPr lang="en-US" sz="2400" dirty="0"/>
              <a:t>Procedures and bases for appeal</a:t>
            </a:r>
            <a:endParaRPr lang="en-US" sz="2400" dirty="0">
              <a:cs typeface="Calibri"/>
            </a:endParaRPr>
          </a:p>
          <a:p>
            <a:pPr lvl="1"/>
            <a:endParaRPr lang="en-US" sz="2000" dirty="0"/>
          </a:p>
        </p:txBody>
      </p:sp>
      <p:sp>
        <p:nvSpPr>
          <p:cNvPr id="7" name="TextBox 6">
            <a:extLst>
              <a:ext uri="{FF2B5EF4-FFF2-40B4-BE49-F238E27FC236}">
                <a16:creationId xmlns:a16="http://schemas.microsoft.com/office/drawing/2014/main" id="{6DC5BAE4-D421-4CD5-BC7D-6CC4106D5F76}"/>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blogs.lse.ac.uk/impactofsocialsciences/2014/12/11/why-inaccessibility-detweiler/"/>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25021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84425-BA31-6246-A2E7-F1B1E22C7F58}"/>
              </a:ext>
            </a:extLst>
          </p:cNvPr>
          <p:cNvSpPr>
            <a:spLocks noGrp="1"/>
          </p:cNvSpPr>
          <p:nvPr>
            <p:ph type="title"/>
          </p:nvPr>
        </p:nvSpPr>
        <p:spPr>
          <a:xfrm>
            <a:off x="831850" y="1709738"/>
            <a:ext cx="10515600" cy="1875077"/>
          </a:xfrm>
        </p:spPr>
        <p:txBody>
          <a:bodyPr/>
          <a:lstStyle/>
          <a:p>
            <a:pPr algn="ctr"/>
            <a:r>
              <a:rPr lang="en-US" dirty="0">
                <a:solidFill>
                  <a:srgbClr val="FF0000"/>
                </a:solidFill>
              </a:rPr>
              <a:t>VIII.  The Appeal</a:t>
            </a:r>
            <a:endParaRPr lang="en-US" dirty="0">
              <a:solidFill>
                <a:srgbClr val="FF0000"/>
              </a:solidFill>
              <a:cs typeface="Calibri Light"/>
            </a:endParaRPr>
          </a:p>
        </p:txBody>
      </p:sp>
      <p:sp>
        <p:nvSpPr>
          <p:cNvPr id="5" name="Text Placeholder 4">
            <a:extLst>
              <a:ext uri="{FF2B5EF4-FFF2-40B4-BE49-F238E27FC236}">
                <a16:creationId xmlns:a16="http://schemas.microsoft.com/office/drawing/2014/main" id="{AE1EF8F0-7EE8-CF4B-ACB9-B912C38EBA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1154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713F-6D09-9841-B6AD-2B4E1F411699}"/>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Decisions that can be Appealed</a:t>
            </a:r>
          </a:p>
        </p:txBody>
      </p:sp>
      <p:sp>
        <p:nvSpPr>
          <p:cNvPr id="3" name="Content Placeholder 2">
            <a:extLst>
              <a:ext uri="{FF2B5EF4-FFF2-40B4-BE49-F238E27FC236}">
                <a16:creationId xmlns:a16="http://schemas.microsoft.com/office/drawing/2014/main" id="{D22DBC79-4350-B249-A92C-DEEEE6A203FD}"/>
              </a:ext>
            </a:extLst>
          </p:cNvPr>
          <p:cNvSpPr>
            <a:spLocks noGrp="1"/>
          </p:cNvSpPr>
          <p:nvPr>
            <p:ph idx="1"/>
          </p:nvPr>
        </p:nvSpPr>
        <p:spPr/>
        <p:txBody>
          <a:bodyPr/>
          <a:lstStyle/>
          <a:p>
            <a:pPr marL="0" indent="0">
              <a:buNone/>
            </a:pPr>
            <a:endParaRPr lang="en-US" dirty="0"/>
          </a:p>
          <a:p>
            <a:r>
              <a:rPr lang="en-US" dirty="0"/>
              <a:t>(1) the Title IX Coordinator’s dismissal of a formal complaint or any allegations therein; or</a:t>
            </a:r>
          </a:p>
          <a:p>
            <a:pPr marL="0" indent="0">
              <a:buNone/>
            </a:pPr>
            <a:endParaRPr lang="en-US" dirty="0"/>
          </a:p>
          <a:p>
            <a:r>
              <a:rPr lang="en-US" dirty="0"/>
              <a:t>(2) the Hearing Officer or Hearing Panel’s determination.</a:t>
            </a:r>
          </a:p>
        </p:txBody>
      </p:sp>
    </p:spTree>
    <p:extLst>
      <p:ext uri="{BB962C8B-B14F-4D97-AF65-F5344CB8AC3E}">
        <p14:creationId xmlns:p14="http://schemas.microsoft.com/office/powerpoint/2010/main" val="113396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55D3-D536-7946-8621-9EE07551FC86}"/>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Who decides?</a:t>
            </a:r>
          </a:p>
        </p:txBody>
      </p:sp>
      <p:sp>
        <p:nvSpPr>
          <p:cNvPr id="3" name="Content Placeholder 2">
            <a:extLst>
              <a:ext uri="{FF2B5EF4-FFF2-40B4-BE49-F238E27FC236}">
                <a16:creationId xmlns:a16="http://schemas.microsoft.com/office/drawing/2014/main" id="{AD1FD5DA-44D7-5047-8351-3AEFD99EA9F1}"/>
              </a:ext>
            </a:extLst>
          </p:cNvPr>
          <p:cNvSpPr>
            <a:spLocks noGrp="1"/>
          </p:cNvSpPr>
          <p:nvPr>
            <p:ph idx="1"/>
          </p:nvPr>
        </p:nvSpPr>
        <p:spPr/>
        <p:txBody>
          <a:bodyPr/>
          <a:lstStyle/>
          <a:p>
            <a:r>
              <a:rPr lang="en-US" dirty="0"/>
              <a:t>The decision-makers on appeal can be:</a:t>
            </a:r>
          </a:p>
          <a:p>
            <a:pPr lvl="1"/>
            <a:r>
              <a:rPr lang="en-US" dirty="0"/>
              <a:t>In the cases where the respondent is an employee:  the Chancellor or designee</a:t>
            </a:r>
          </a:p>
          <a:p>
            <a:pPr lvl="1"/>
            <a:r>
              <a:rPr lang="en-US" dirty="0"/>
              <a:t>In cases where the respondent is a student: (1) the Chancellor (or designee) or (2) an Appeal Panel</a:t>
            </a:r>
          </a:p>
        </p:txBody>
      </p:sp>
    </p:spTree>
    <p:extLst>
      <p:ext uri="{BB962C8B-B14F-4D97-AF65-F5344CB8AC3E}">
        <p14:creationId xmlns:p14="http://schemas.microsoft.com/office/powerpoint/2010/main" val="353492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1B84-2584-2A49-A6C5-6C71CE100D51}"/>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Grounds for Appeal</a:t>
            </a:r>
          </a:p>
        </p:txBody>
      </p:sp>
      <p:sp>
        <p:nvSpPr>
          <p:cNvPr id="3" name="Content Placeholder 2">
            <a:extLst>
              <a:ext uri="{FF2B5EF4-FFF2-40B4-BE49-F238E27FC236}">
                <a16:creationId xmlns:a16="http://schemas.microsoft.com/office/drawing/2014/main" id="{07978BA5-64CA-5345-9680-F1C626804C0A}"/>
              </a:ext>
            </a:extLst>
          </p:cNvPr>
          <p:cNvSpPr>
            <a:spLocks noGrp="1"/>
          </p:cNvSpPr>
          <p:nvPr>
            <p:ph idx="1"/>
          </p:nvPr>
        </p:nvSpPr>
        <p:spPr/>
        <p:txBody>
          <a:bodyPr/>
          <a:lstStyle/>
          <a:p>
            <a:r>
              <a:rPr lang="en-US"/>
              <a:t>(1) a procedural irregularity that affected the outcome of the decision; </a:t>
            </a:r>
          </a:p>
          <a:p>
            <a:r>
              <a:rPr lang="en-US"/>
              <a:t>(2) there is new evidence that was not reasonably available at the time the determination regarding responsibility or dismissal was made and that could affect the outcome of the matter; or </a:t>
            </a:r>
          </a:p>
          <a:p>
            <a:r>
              <a:rPr lang="en-US"/>
              <a:t>(3) the Title IX Coordinator, Investigator(s), Hearing Officer, or Panel Member(s) had a conflict of interest or bias for or against complainants or respondents in general or against an individual complainant or respondent that affected the outcome.      </a:t>
            </a:r>
          </a:p>
        </p:txBody>
      </p:sp>
    </p:spTree>
    <p:extLst>
      <p:ext uri="{BB962C8B-B14F-4D97-AF65-F5344CB8AC3E}">
        <p14:creationId xmlns:p14="http://schemas.microsoft.com/office/powerpoint/2010/main" val="234000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4DFE-847D-C94A-AA7C-ED497EC8C50A}"/>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The decision on appeal</a:t>
            </a:r>
          </a:p>
        </p:txBody>
      </p:sp>
      <p:sp>
        <p:nvSpPr>
          <p:cNvPr id="3" name="Content Placeholder 2">
            <a:extLst>
              <a:ext uri="{FF2B5EF4-FFF2-40B4-BE49-F238E27FC236}">
                <a16:creationId xmlns:a16="http://schemas.microsoft.com/office/drawing/2014/main" id="{3FD93732-C0B0-BC4F-9A02-FC9E6E1DAB4E}"/>
              </a:ext>
            </a:extLst>
          </p:cNvPr>
          <p:cNvSpPr>
            <a:spLocks noGrp="1"/>
          </p:cNvSpPr>
          <p:nvPr>
            <p:ph idx="1"/>
          </p:nvPr>
        </p:nvSpPr>
        <p:spPr/>
        <p:txBody>
          <a:bodyPr/>
          <a:lstStyle/>
          <a:p>
            <a:r>
              <a:rPr lang="en-US"/>
              <a:t>The appeal will be decided based on the written record and without deference to the decision of the Hearing Officer or Hearing Panel.</a:t>
            </a:r>
          </a:p>
          <a:p>
            <a:r>
              <a:rPr lang="en-US"/>
              <a:t>Must issue a written decision describing the result of the appeal and the rationale for the result. The decision on appeal may uphold the decision, modify it, or remand for further factual development. </a:t>
            </a:r>
          </a:p>
        </p:txBody>
      </p:sp>
    </p:spTree>
    <p:extLst>
      <p:ext uri="{BB962C8B-B14F-4D97-AF65-F5344CB8AC3E}">
        <p14:creationId xmlns:p14="http://schemas.microsoft.com/office/powerpoint/2010/main" val="230999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B57951-5B3C-0B4D-A4BA-B1CBF8DFBFAF}"/>
              </a:ext>
            </a:extLst>
          </p:cNvPr>
          <p:cNvSpPr>
            <a:spLocks noGrp="1"/>
          </p:cNvSpPr>
          <p:nvPr>
            <p:ph type="title"/>
          </p:nvPr>
        </p:nvSpPr>
        <p:spPr>
          <a:xfrm>
            <a:off x="831850" y="1709738"/>
            <a:ext cx="10515600" cy="2191379"/>
          </a:xfrm>
        </p:spPr>
        <p:txBody>
          <a:bodyPr/>
          <a:lstStyle/>
          <a:p>
            <a:r>
              <a:rPr lang="en-US" sz="6600">
                <a:solidFill>
                  <a:srgbClr val="FF0000"/>
                </a:solidFill>
              </a:rPr>
              <a:t>IX.  Miscellaneous Topics </a:t>
            </a:r>
            <a:endParaRPr lang="en-US" sz="6600">
              <a:solidFill>
                <a:srgbClr val="FF0000"/>
              </a:solidFill>
              <a:cs typeface="Calibri Light"/>
            </a:endParaRPr>
          </a:p>
        </p:txBody>
      </p:sp>
      <p:sp>
        <p:nvSpPr>
          <p:cNvPr id="5" name="Text Placeholder 4">
            <a:extLst>
              <a:ext uri="{FF2B5EF4-FFF2-40B4-BE49-F238E27FC236}">
                <a16:creationId xmlns:a16="http://schemas.microsoft.com/office/drawing/2014/main" id="{0BFAE852-D7B2-F54B-9C2D-B6AFC457F1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136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6ABF-F1B6-BE40-ADCB-04A33D8DF032}"/>
              </a:ext>
            </a:extLst>
          </p:cNvPr>
          <p:cNvSpPr>
            <a:spLocks noGrp="1"/>
          </p:cNvSpPr>
          <p:nvPr>
            <p:ph type="title"/>
          </p:nvPr>
        </p:nvSpPr>
        <p:spPr>
          <a:xfrm>
            <a:off x="839788" y="457200"/>
            <a:ext cx="3932237" cy="812307"/>
          </a:xfrm>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“Sexual Harassment”</a:t>
            </a:r>
            <a:r>
              <a:rPr lang="en-US" dirty="0"/>
              <a:t>	</a:t>
            </a:r>
          </a:p>
        </p:txBody>
      </p:sp>
      <p:pic>
        <p:nvPicPr>
          <p:cNvPr id="5" name="Picture Placeholder 4">
            <a:extLst>
              <a:ext uri="{FF2B5EF4-FFF2-40B4-BE49-F238E27FC236}">
                <a16:creationId xmlns:a16="http://schemas.microsoft.com/office/drawing/2014/main" id="{4E1C344D-16FF-420A-BAA0-682D4C92E16A}"/>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9566" r="9566"/>
          <a:stretch>
            <a:fillRect/>
          </a:stretch>
        </p:blipFill>
        <p:spPr/>
      </p:pic>
      <p:sp>
        <p:nvSpPr>
          <p:cNvPr id="3" name="Content Placeholder 2">
            <a:extLst>
              <a:ext uri="{FF2B5EF4-FFF2-40B4-BE49-F238E27FC236}">
                <a16:creationId xmlns:a16="http://schemas.microsoft.com/office/drawing/2014/main" id="{706ED749-65E6-CC40-A2E0-55442E73BF60}"/>
              </a:ext>
            </a:extLst>
          </p:cNvPr>
          <p:cNvSpPr>
            <a:spLocks noGrp="1"/>
          </p:cNvSpPr>
          <p:nvPr>
            <p:ph type="body" sz="half" idx="2"/>
          </p:nvPr>
        </p:nvSpPr>
        <p:spPr>
          <a:xfrm>
            <a:off x="839788" y="1358283"/>
            <a:ext cx="3932237" cy="4510705"/>
          </a:xfrm>
        </p:spPr>
        <p:txBody>
          <a:bodyPr>
            <a:noAutofit/>
          </a:bodyPr>
          <a:lstStyle/>
          <a:p>
            <a:pPr fontAlgn="base"/>
            <a:r>
              <a:rPr lang="en-US" sz="1400" dirty="0"/>
              <a:t>Conduct on the basis of sex constituting one of the following:  </a:t>
            </a:r>
          </a:p>
          <a:p>
            <a:pPr fontAlgn="base"/>
            <a:r>
              <a:rPr lang="en-US" sz="1400" dirty="0"/>
              <a:t> (1)   An employee of the University conditioning the provision of an aid, benefit, or service of the institution on an individual’s participation in unwelcome sexual conduct (“</a:t>
            </a:r>
            <a:r>
              <a:rPr lang="en-US" sz="1400" i="1" dirty="0"/>
              <a:t>quid pro quo</a:t>
            </a:r>
            <a:r>
              <a:rPr lang="en-US" sz="1400" dirty="0"/>
              <a:t>”);  </a:t>
            </a:r>
          </a:p>
          <a:p>
            <a:pPr fontAlgn="base"/>
            <a:r>
              <a:rPr lang="en-US" sz="1400" dirty="0"/>
              <a:t>(2)  Unwelcome conduct determined by a reasonable person to be so severe, pervasive </a:t>
            </a:r>
            <a:r>
              <a:rPr lang="en-US" sz="1400" b="1" dirty="0"/>
              <a:t>and </a:t>
            </a:r>
            <a:r>
              <a:rPr lang="en-US" sz="1400" dirty="0"/>
              <a:t>objectively offensive that it effectively denies a person equal access to the University’s educational programs or activities; or  </a:t>
            </a:r>
          </a:p>
          <a:p>
            <a:pPr fontAlgn="base"/>
            <a:r>
              <a:rPr lang="en-US" sz="1400" dirty="0"/>
              <a:t>(3) Any of the following: </a:t>
            </a:r>
          </a:p>
          <a:p>
            <a:pPr lvl="1" fontAlgn="base"/>
            <a:r>
              <a:rPr lang="en-US" dirty="0"/>
              <a:t>(A) “Sexual assault” as defined in 20 U.S.C. 1092(f)(6)(A)(v) and this policy </a:t>
            </a:r>
          </a:p>
          <a:p>
            <a:pPr lvl="1" fontAlgn="base"/>
            <a:r>
              <a:rPr lang="en-US" dirty="0"/>
              <a:t>(B) “Dating violence” as defined in 34 U.S.C. 12291(a)(10) and this policy </a:t>
            </a:r>
          </a:p>
          <a:p>
            <a:pPr lvl="1" fontAlgn="base"/>
            <a:r>
              <a:rPr lang="en-US" dirty="0"/>
              <a:t>(C) “Domestic violence” as defined in 34 U.S.C. 12291(a)(8) and this policy  </a:t>
            </a:r>
          </a:p>
          <a:p>
            <a:pPr lvl="1" fontAlgn="base"/>
            <a:r>
              <a:rPr lang="en-US" dirty="0"/>
              <a:t>(D) “Stalking” as defined in 34 U.S.C. 12291(a)(30) and this policy.   </a:t>
            </a:r>
          </a:p>
        </p:txBody>
      </p:sp>
    </p:spTree>
    <p:extLst>
      <p:ext uri="{BB962C8B-B14F-4D97-AF65-F5344CB8AC3E}">
        <p14:creationId xmlns:p14="http://schemas.microsoft.com/office/powerpoint/2010/main" val="273295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57E3-6E60-9B45-9284-45DF48205F3C}"/>
              </a:ext>
            </a:extLst>
          </p:cNvPr>
          <p:cNvSpPr>
            <a:spLocks noGrp="1"/>
          </p:cNvSpPr>
          <p:nvPr>
            <p:ph type="title"/>
          </p:nvPr>
        </p:nvSpPr>
        <p:spPr/>
        <p:txBody>
          <a:bodyPr>
            <a:normAutofit/>
          </a:bodyPr>
          <a:lstStyle/>
          <a:p>
            <a:pPr algn="ctr"/>
            <a:r>
              <a:rPr lang="en-US" sz="4800" dirty="0">
                <a:solidFill>
                  <a:schemeClr val="accent5">
                    <a:lumMod val="75000"/>
                  </a:schemeClr>
                </a:solidFill>
                <a:effectLst>
                  <a:outerShdw blurRad="38100" dist="38100" dir="2700000" algn="tl">
                    <a:srgbClr val="000000">
                      <a:alpha val="43137"/>
                    </a:srgbClr>
                  </a:outerShdw>
                </a:effectLst>
              </a:rPr>
              <a:t>Responsible Employees</a:t>
            </a:r>
            <a:endParaRPr lang="en-US" sz="4800" dirty="0">
              <a:solidFill>
                <a:schemeClr val="accent5">
                  <a:lumMod val="75000"/>
                </a:schemeClr>
              </a:solidFill>
              <a:effectLst>
                <a:outerShdw blurRad="38100" dist="38100" dir="2700000" algn="tl">
                  <a:srgbClr val="000000">
                    <a:alpha val="43137"/>
                  </a:srgbClr>
                </a:outerShdw>
              </a:effectLst>
              <a:cs typeface="Calibri Light"/>
            </a:endParaRPr>
          </a:p>
        </p:txBody>
      </p:sp>
      <p:sp>
        <p:nvSpPr>
          <p:cNvPr id="3" name="Content Placeholder 2">
            <a:extLst>
              <a:ext uri="{FF2B5EF4-FFF2-40B4-BE49-F238E27FC236}">
                <a16:creationId xmlns:a16="http://schemas.microsoft.com/office/drawing/2014/main" id="{8CCA24E8-60C5-3E4A-ADC6-530DC04145C8}"/>
              </a:ext>
            </a:extLst>
          </p:cNvPr>
          <p:cNvSpPr>
            <a:spLocks noGrp="1"/>
          </p:cNvSpPr>
          <p:nvPr>
            <p:ph idx="1"/>
          </p:nvPr>
        </p:nvSpPr>
        <p:spPr/>
        <p:txBody>
          <a:bodyPr vert="horz" lIns="91440" tIns="45720" rIns="91440" bIns="45720" rtlCol="0" anchor="t">
            <a:normAutofit lnSpcReduction="10000"/>
          </a:bodyPr>
          <a:lstStyle/>
          <a:p>
            <a:r>
              <a:rPr lang="en-US" sz="4000"/>
              <a:t>Under the UA System Model Policy, all employees have a duty to report sexual harassment/assault to the Title IX Coordinator, except:</a:t>
            </a:r>
            <a:endParaRPr lang="en-US" sz="4000">
              <a:cs typeface="Calibri"/>
            </a:endParaRPr>
          </a:p>
          <a:p>
            <a:pPr lvl="1"/>
            <a:r>
              <a:rPr lang="en-US" sz="3600"/>
              <a:t>Licensed health-care professionals (or others prohibited by law from reporting)</a:t>
            </a:r>
            <a:endParaRPr lang="en-US" sz="3600">
              <a:cs typeface="Calibri"/>
            </a:endParaRPr>
          </a:p>
          <a:p>
            <a:pPr lvl="1"/>
            <a:r>
              <a:rPr lang="en-US" sz="3600"/>
              <a:t>Persons designated by the campus as victim advocates.</a:t>
            </a:r>
            <a:r>
              <a:rPr lang="en-US"/>
              <a:t> </a:t>
            </a:r>
          </a:p>
        </p:txBody>
      </p:sp>
    </p:spTree>
    <p:extLst>
      <p:ext uri="{BB962C8B-B14F-4D97-AF65-F5344CB8AC3E}">
        <p14:creationId xmlns:p14="http://schemas.microsoft.com/office/powerpoint/2010/main" val="2916024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C71B-CFB4-974B-9343-39331423FAD7}"/>
              </a:ext>
            </a:extLst>
          </p:cNvPr>
          <p:cNvSpPr>
            <a:spLocks noGrp="1"/>
          </p:cNvSpPr>
          <p:nvPr>
            <p:ph type="title"/>
          </p:nvPr>
        </p:nvSpPr>
        <p:spPr>
          <a:xfrm>
            <a:off x="839788" y="457200"/>
            <a:ext cx="3932237" cy="895710"/>
          </a:xfrm>
        </p:spPr>
        <p:txBody>
          <a:bodyPr>
            <a:normAutofit/>
          </a:bodyPr>
          <a:lstStyle/>
          <a:p>
            <a:pPr algn="ctr"/>
            <a:r>
              <a:rPr lang="en-US" sz="4400" dirty="0">
                <a:solidFill>
                  <a:schemeClr val="accent5">
                    <a:lumMod val="75000"/>
                  </a:schemeClr>
                </a:solidFill>
                <a:effectLst>
                  <a:outerShdw blurRad="38100" dist="38100" dir="2700000" algn="tl">
                    <a:srgbClr val="000000">
                      <a:alpha val="43137"/>
                    </a:srgbClr>
                  </a:outerShdw>
                </a:effectLst>
              </a:rPr>
              <a:t>Notification</a:t>
            </a:r>
            <a:r>
              <a:rPr lang="en-US" sz="4000" dirty="0"/>
              <a:t>	</a:t>
            </a:r>
            <a:endParaRPr lang="en-US" sz="4000" dirty="0">
              <a:cs typeface="Calibri Light"/>
            </a:endParaRPr>
          </a:p>
        </p:txBody>
      </p:sp>
      <p:pic>
        <p:nvPicPr>
          <p:cNvPr id="14" name="Picture Placeholder 13">
            <a:extLst>
              <a:ext uri="{FF2B5EF4-FFF2-40B4-BE49-F238E27FC236}">
                <a16:creationId xmlns:a16="http://schemas.microsoft.com/office/drawing/2014/main" id="{058C3A74-FB1B-4CF7-B2B1-70797BF02668}"/>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7785" r="7785"/>
          <a:stretch>
            <a:fillRect/>
          </a:stretch>
        </p:blipFill>
        <p:spPr/>
      </p:pic>
      <p:sp>
        <p:nvSpPr>
          <p:cNvPr id="3" name="Content Placeholder 2">
            <a:extLst>
              <a:ext uri="{FF2B5EF4-FFF2-40B4-BE49-F238E27FC236}">
                <a16:creationId xmlns:a16="http://schemas.microsoft.com/office/drawing/2014/main" id="{75CACC11-94CA-4C47-8D7B-4E93FA5402DF}"/>
              </a:ext>
            </a:extLst>
          </p:cNvPr>
          <p:cNvSpPr>
            <a:spLocks noGrp="1"/>
          </p:cNvSpPr>
          <p:nvPr>
            <p:ph type="body" sz="half" idx="2"/>
          </p:nvPr>
        </p:nvSpPr>
        <p:spPr>
          <a:xfrm>
            <a:off x="465977" y="2057400"/>
            <a:ext cx="4536085" cy="4257286"/>
          </a:xfrm>
        </p:spPr>
        <p:txBody>
          <a:bodyPr vert="horz" lIns="91440" tIns="45720" rIns="91440" bIns="45720" rtlCol="0" anchor="t">
            <a:noAutofit/>
          </a:bodyPr>
          <a:lstStyle/>
          <a:p>
            <a:r>
              <a:rPr lang="en-US" sz="2800"/>
              <a:t>The Institution must provide:</a:t>
            </a:r>
            <a:endParaRPr lang="en-US" sz="2800">
              <a:cs typeface="Calibri"/>
            </a:endParaRPr>
          </a:p>
          <a:p>
            <a:r>
              <a:rPr lang="en-US" sz="2800"/>
              <a:t> (1) Title IX Coordinator’s information and (2) non-discrimination policy/requirement under Title IX to:</a:t>
            </a:r>
            <a:endParaRPr lang="en-US" sz="2800">
              <a:cs typeface="Calibri"/>
            </a:endParaRPr>
          </a:p>
          <a:p>
            <a:pPr lvl="1"/>
            <a:r>
              <a:rPr lang="en-US" sz="2800"/>
              <a:t>Applicants for admission</a:t>
            </a:r>
            <a:endParaRPr lang="en-US" sz="2800">
              <a:cs typeface="Calibri"/>
            </a:endParaRPr>
          </a:p>
          <a:p>
            <a:pPr lvl="1"/>
            <a:r>
              <a:rPr lang="en-US" sz="2800"/>
              <a:t>Applicants and employment</a:t>
            </a:r>
            <a:endParaRPr lang="en-US" sz="2800">
              <a:cs typeface="Calibri"/>
            </a:endParaRPr>
          </a:p>
          <a:p>
            <a:pPr lvl="1"/>
            <a:r>
              <a:rPr lang="en-US" sz="2800"/>
              <a:t>Students</a:t>
            </a:r>
            <a:endParaRPr lang="en-US" sz="2800">
              <a:cs typeface="Calibri"/>
            </a:endParaRPr>
          </a:p>
          <a:p>
            <a:pPr lvl="1"/>
            <a:r>
              <a:rPr lang="en-US" sz="2800"/>
              <a:t>Employees</a:t>
            </a:r>
            <a:endParaRPr lang="en-US" sz="2800">
              <a:cs typeface="Calibri"/>
            </a:endParaRPr>
          </a:p>
        </p:txBody>
      </p:sp>
      <p:sp>
        <p:nvSpPr>
          <p:cNvPr id="15" name="TextBox 14">
            <a:extLst>
              <a:ext uri="{FF2B5EF4-FFF2-40B4-BE49-F238E27FC236}">
                <a16:creationId xmlns:a16="http://schemas.microsoft.com/office/drawing/2014/main" id="{B46BEF5C-A7C9-41E1-BEE1-29EEBBAC3881}"/>
              </a:ext>
            </a:extLst>
          </p:cNvPr>
          <p:cNvSpPr txBox="1"/>
          <p:nvPr/>
        </p:nvSpPr>
        <p:spPr>
          <a:xfrm>
            <a:off x="5246914" y="5861050"/>
            <a:ext cx="6108474" cy="230832"/>
          </a:xfrm>
          <a:prstGeom prst="rect">
            <a:avLst/>
          </a:prstGeom>
          <a:noFill/>
        </p:spPr>
        <p:txBody>
          <a:bodyPr wrap="square" rtlCol="0">
            <a:spAutoFit/>
          </a:bodyPr>
          <a:lstStyle/>
          <a:p>
            <a:r>
              <a:rPr lang="en-US" sz="900">
                <a:hlinkClick r:id="rId3" tooltip="http://www.thebluediamondgallery.com/handwriting/n/notice.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521297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0DCA-FB81-F741-94ED-21357FF5EBE8}"/>
              </a:ext>
            </a:extLst>
          </p:cNvPr>
          <p:cNvSpPr>
            <a:spLocks noGrp="1"/>
          </p:cNvSpPr>
          <p:nvPr>
            <p:ph type="title"/>
          </p:nvPr>
        </p:nvSpPr>
        <p:spPr>
          <a:xfrm>
            <a:off x="838200" y="365125"/>
            <a:ext cx="10515600" cy="506054"/>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1E15F842-E509-9E45-9CA9-294A42E4F898}"/>
              </a:ext>
            </a:extLst>
          </p:cNvPr>
          <p:cNvSpPr>
            <a:spLocks noGrp="1"/>
          </p:cNvSpPr>
          <p:nvPr>
            <p:ph idx="1"/>
          </p:nvPr>
        </p:nvSpPr>
        <p:spPr>
          <a:xfrm>
            <a:off x="838200" y="1149889"/>
            <a:ext cx="10515600" cy="5055828"/>
          </a:xfrm>
        </p:spPr>
        <p:txBody>
          <a:bodyPr vert="horz" lIns="91440" tIns="45720" rIns="91440" bIns="45720" rtlCol="0" anchor="t">
            <a:normAutofit/>
          </a:bodyPr>
          <a:lstStyle/>
          <a:p>
            <a:r>
              <a:rPr lang="en-US" sz="4400"/>
              <a:t>Also, provide (1) the Title IX Coordinator’s contact information and (2) the policy itself on: </a:t>
            </a:r>
            <a:endParaRPr lang="en-US" sz="4400">
              <a:cs typeface="Calibri"/>
            </a:endParaRPr>
          </a:p>
          <a:p>
            <a:pPr lvl="1"/>
            <a:r>
              <a:rPr lang="en-US" sz="4000"/>
              <a:t>Website</a:t>
            </a:r>
            <a:endParaRPr lang="en-US" sz="4000">
              <a:cs typeface="Calibri"/>
            </a:endParaRPr>
          </a:p>
          <a:p>
            <a:pPr lvl="1"/>
            <a:r>
              <a:rPr lang="en-US" sz="4000"/>
              <a:t>Employee handbooks</a:t>
            </a:r>
            <a:endParaRPr lang="en-US" sz="4000">
              <a:cs typeface="Calibri"/>
            </a:endParaRPr>
          </a:p>
          <a:p>
            <a:pPr lvl="1"/>
            <a:r>
              <a:rPr lang="en-US" sz="4000"/>
              <a:t>Student Handbooks</a:t>
            </a:r>
            <a:endParaRPr lang="en-US" sz="4000">
              <a:cs typeface="Calibri"/>
            </a:endParaRPr>
          </a:p>
          <a:p>
            <a:pPr lvl="1"/>
            <a:r>
              <a:rPr lang="en-US" sz="4000"/>
              <a:t>Catalogues </a:t>
            </a:r>
            <a:endParaRPr lang="en-US" sz="4000">
              <a:cs typeface="Calibri"/>
            </a:endParaRPr>
          </a:p>
          <a:p>
            <a:pPr marL="0" indent="0">
              <a:buNone/>
            </a:pPr>
            <a:endParaRPr lang="en-US"/>
          </a:p>
        </p:txBody>
      </p:sp>
    </p:spTree>
    <p:extLst>
      <p:ext uri="{BB962C8B-B14F-4D97-AF65-F5344CB8AC3E}">
        <p14:creationId xmlns:p14="http://schemas.microsoft.com/office/powerpoint/2010/main" val="94910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1003-DDFE-8D4D-9BD3-D86FAF9E6FEA}"/>
              </a:ext>
            </a:extLst>
          </p:cNvPr>
          <p:cNvSpPr>
            <a:spLocks noGrp="1"/>
          </p:cNvSpPr>
          <p:nvPr>
            <p:ph type="title"/>
          </p:nvPr>
        </p:nvSpPr>
        <p:spPr/>
        <p:txBody>
          <a:bodyPr/>
          <a:lstStyle/>
          <a:p>
            <a:pPr algn="ctr"/>
            <a:r>
              <a:rPr lang="en-US" sz="5400" dirty="0">
                <a:solidFill>
                  <a:schemeClr val="accent5">
                    <a:lumMod val="75000"/>
                  </a:schemeClr>
                </a:solidFill>
                <a:effectLst>
                  <a:outerShdw blurRad="38100" dist="38100" dir="2700000" algn="tl">
                    <a:srgbClr val="000000">
                      <a:alpha val="43137"/>
                    </a:srgbClr>
                  </a:outerShdw>
                </a:effectLst>
              </a:rPr>
              <a:t>Recordkeeping</a:t>
            </a:r>
            <a:r>
              <a:rPr lang="en-US" dirty="0"/>
              <a:t> </a:t>
            </a:r>
          </a:p>
        </p:txBody>
      </p:sp>
      <p:sp>
        <p:nvSpPr>
          <p:cNvPr id="3" name="Content Placeholder 2">
            <a:extLst>
              <a:ext uri="{FF2B5EF4-FFF2-40B4-BE49-F238E27FC236}">
                <a16:creationId xmlns:a16="http://schemas.microsoft.com/office/drawing/2014/main" id="{F1C12254-620C-BF4A-B279-2C8175348F1C}"/>
              </a:ext>
            </a:extLst>
          </p:cNvPr>
          <p:cNvSpPr>
            <a:spLocks noGrp="1"/>
          </p:cNvSpPr>
          <p:nvPr>
            <p:ph idx="1"/>
          </p:nvPr>
        </p:nvSpPr>
        <p:spPr/>
        <p:txBody>
          <a:bodyPr vert="horz" lIns="91440" tIns="45720" rIns="91440" bIns="45720" rtlCol="0" anchor="t">
            <a:normAutofit/>
          </a:bodyPr>
          <a:lstStyle/>
          <a:p>
            <a:pPr fontAlgn="base"/>
            <a:r>
              <a:rPr lang="en-US" sz="3600"/>
              <a:t>For a period of at least </a:t>
            </a:r>
            <a:r>
              <a:rPr lang="en-US" sz="3600" b="1"/>
              <a:t>seven years</a:t>
            </a:r>
            <a:r>
              <a:rPr lang="en-US" sz="3600"/>
              <a:t>, the University will maintain the records of: </a:t>
            </a:r>
            <a:endParaRPr lang="en-US" sz="3600">
              <a:cs typeface="Calibri"/>
            </a:endParaRPr>
          </a:p>
          <a:p>
            <a:pPr lvl="1" fontAlgn="base"/>
            <a:r>
              <a:rPr lang="en-US" sz="3200"/>
              <a:t>Each sexual harassment investigation, including any determination regarding responsibility, any recordings or transcripts, disciplinary sanctions, and remedies provided to the complainant </a:t>
            </a:r>
            <a:endParaRPr lang="en-US" sz="3200">
              <a:cs typeface="Calibri"/>
            </a:endParaRPr>
          </a:p>
          <a:p>
            <a:pPr lvl="1" fontAlgn="base"/>
            <a:r>
              <a:rPr lang="en-US" sz="3200"/>
              <a:t>Any appeal and the result therefrom </a:t>
            </a:r>
            <a:endParaRPr lang="en-US" sz="3200">
              <a:cs typeface="Calibri"/>
            </a:endParaRPr>
          </a:p>
          <a:p>
            <a:pPr lvl="1" fontAlgn="base"/>
            <a:r>
              <a:rPr lang="en-US" sz="3200"/>
              <a:t>Any informal resolution and the result therefrom </a:t>
            </a:r>
            <a:endParaRPr lang="en-US" sz="3200">
              <a:cs typeface="Calibri"/>
            </a:endParaRPr>
          </a:p>
          <a:p>
            <a:pPr marL="0" indent="0">
              <a:buNone/>
            </a:pPr>
            <a:endParaRPr lang="en-US"/>
          </a:p>
        </p:txBody>
      </p:sp>
    </p:spTree>
    <p:extLst>
      <p:ext uri="{BB962C8B-B14F-4D97-AF65-F5344CB8AC3E}">
        <p14:creationId xmlns:p14="http://schemas.microsoft.com/office/powerpoint/2010/main" val="1884053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F439-2A37-374C-9AF6-96E6D302AE5A}"/>
              </a:ext>
            </a:extLst>
          </p:cNvPr>
          <p:cNvSpPr>
            <a:spLocks noGrp="1"/>
          </p:cNvSpPr>
          <p:nvPr>
            <p:ph type="title"/>
          </p:nvPr>
        </p:nvSpPr>
        <p:spPr/>
        <p:txBody>
          <a:bodyPr>
            <a:normAutofit/>
          </a:bodyPr>
          <a:lstStyle/>
          <a:p>
            <a:pPr algn="ctr"/>
            <a:r>
              <a:rPr lang="en-US" sz="4800" dirty="0">
                <a:solidFill>
                  <a:schemeClr val="accent5">
                    <a:lumMod val="75000"/>
                  </a:schemeClr>
                </a:solidFill>
                <a:effectLst>
                  <a:outerShdw blurRad="38100" dist="38100" dir="2700000" algn="tl">
                    <a:srgbClr val="000000">
                      <a:alpha val="43137"/>
                    </a:srgbClr>
                  </a:outerShdw>
                </a:effectLst>
              </a:rPr>
              <a:t>Recordkeeping (cont’d)</a:t>
            </a:r>
          </a:p>
        </p:txBody>
      </p:sp>
      <p:sp>
        <p:nvSpPr>
          <p:cNvPr id="3" name="Content Placeholder 2">
            <a:extLst>
              <a:ext uri="{FF2B5EF4-FFF2-40B4-BE49-F238E27FC236}">
                <a16:creationId xmlns:a16="http://schemas.microsoft.com/office/drawing/2014/main" id="{20E11014-6D6A-DD40-991B-5FE629E173A1}"/>
              </a:ext>
            </a:extLst>
          </p:cNvPr>
          <p:cNvSpPr>
            <a:spLocks noGrp="1"/>
          </p:cNvSpPr>
          <p:nvPr>
            <p:ph idx="1"/>
          </p:nvPr>
        </p:nvSpPr>
        <p:spPr>
          <a:xfrm>
            <a:off x="838200" y="1509324"/>
            <a:ext cx="10515600" cy="4667639"/>
          </a:xfrm>
        </p:spPr>
        <p:txBody>
          <a:bodyPr vert="horz" lIns="91440" tIns="45720" rIns="91440" bIns="45720" rtlCol="0" anchor="t">
            <a:noAutofit/>
          </a:bodyPr>
          <a:lstStyle/>
          <a:p>
            <a:pPr fontAlgn="base"/>
            <a:r>
              <a:rPr lang="en-US" sz="3200" dirty="0"/>
              <a:t>All materials used to train Title IX Coordinators, investigators, decision-makers, and any person who facilitates an informal resolution process. These materials will be made publicly available on the University’s website.  </a:t>
            </a:r>
            <a:endParaRPr lang="en-US" sz="3200" dirty="0">
              <a:cs typeface="Calibri"/>
            </a:endParaRPr>
          </a:p>
          <a:p>
            <a:pPr fontAlgn="base"/>
            <a:r>
              <a:rPr lang="en-US" sz="3200" dirty="0"/>
              <a:t>Records of any actions, including supportive measures, taken in response to a report or formal complaint of sexual harassment, along with documentation of the University’s bases for its conclusion that its response was not deliberately indifferent.  </a:t>
            </a:r>
            <a:endParaRPr lang="en-US" sz="3200" dirty="0">
              <a:cs typeface="Calibri"/>
            </a:endParaRPr>
          </a:p>
          <a:p>
            <a:pPr fontAlgn="base"/>
            <a:r>
              <a:rPr lang="en-US" sz="3200" dirty="0"/>
              <a:t>**Documentation pertaining to terminations, expulsions or educational sanctions may be retained indefinitely.  </a:t>
            </a:r>
            <a:endParaRPr lang="en-US" sz="3200" dirty="0">
              <a:cs typeface="Calibri"/>
            </a:endParaRPr>
          </a:p>
          <a:p>
            <a:endParaRPr lang="en-US" dirty="0"/>
          </a:p>
        </p:txBody>
      </p:sp>
    </p:spTree>
    <p:extLst>
      <p:ext uri="{BB962C8B-B14F-4D97-AF65-F5344CB8AC3E}">
        <p14:creationId xmlns:p14="http://schemas.microsoft.com/office/powerpoint/2010/main" val="13272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A255-810B-9849-B315-5397DC34BF46}"/>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“Sexual Assault”</a:t>
            </a:r>
          </a:p>
        </p:txBody>
      </p:sp>
      <p:sp>
        <p:nvSpPr>
          <p:cNvPr id="3" name="Content Placeholder 2">
            <a:extLst>
              <a:ext uri="{FF2B5EF4-FFF2-40B4-BE49-F238E27FC236}">
                <a16:creationId xmlns:a16="http://schemas.microsoft.com/office/drawing/2014/main" id="{A61714EB-8266-2E4A-8F31-90CBC046CB4B}"/>
              </a:ext>
            </a:extLst>
          </p:cNvPr>
          <p:cNvSpPr>
            <a:spLocks noGrp="1"/>
          </p:cNvSpPr>
          <p:nvPr>
            <p:ph idx="1"/>
          </p:nvPr>
        </p:nvSpPr>
        <p:spPr/>
        <p:txBody>
          <a:bodyPr>
            <a:normAutofit lnSpcReduction="10000"/>
          </a:bodyPr>
          <a:lstStyle/>
          <a:p>
            <a:r>
              <a:rPr lang="en-US" b="1" dirty="0"/>
              <a:t>Sexual Assault</a:t>
            </a:r>
            <a:r>
              <a:rPr lang="en-US" dirty="0"/>
              <a:t>: An offense classified as a forcible or nonforcible sex offense under the uniform crime reporting system of the FBI.</a:t>
            </a:r>
          </a:p>
          <a:p>
            <a:r>
              <a:rPr lang="en-US" b="1" dirty="0"/>
              <a:t>Nonforcible</a:t>
            </a:r>
            <a:r>
              <a:rPr lang="en-US" dirty="0"/>
              <a:t> sex offense:</a:t>
            </a:r>
          </a:p>
          <a:p>
            <a:pPr lvl="1"/>
            <a:r>
              <a:rPr lang="en-US" dirty="0"/>
              <a:t>Incest</a:t>
            </a:r>
          </a:p>
          <a:p>
            <a:pPr lvl="1"/>
            <a:r>
              <a:rPr lang="en-US" dirty="0"/>
              <a:t>Statutory rape</a:t>
            </a:r>
          </a:p>
          <a:p>
            <a:r>
              <a:rPr lang="en-US" b="1" dirty="0"/>
              <a:t>Forcible </a:t>
            </a:r>
            <a:r>
              <a:rPr lang="en-US" dirty="0"/>
              <a:t>sex offense:</a:t>
            </a:r>
          </a:p>
          <a:p>
            <a:pPr lvl="1"/>
            <a:r>
              <a:rPr lang="en-US" dirty="0"/>
              <a:t>Forcible rape (penetration without consent)</a:t>
            </a:r>
          </a:p>
          <a:p>
            <a:pPr lvl="1"/>
            <a:r>
              <a:rPr lang="en-US" dirty="0"/>
              <a:t>Forcible sodomy </a:t>
            </a:r>
          </a:p>
          <a:p>
            <a:pPr lvl="1"/>
            <a:r>
              <a:rPr lang="en-US" dirty="0"/>
              <a:t>Sexual assault with an object</a:t>
            </a:r>
          </a:p>
          <a:p>
            <a:pPr lvl="1"/>
            <a:r>
              <a:rPr lang="en-US" dirty="0"/>
              <a:t>Forcible fondling (touching the private body parts for sexual gratification without consent)</a:t>
            </a:r>
          </a:p>
        </p:txBody>
      </p:sp>
    </p:spTree>
    <p:extLst>
      <p:ext uri="{BB962C8B-B14F-4D97-AF65-F5344CB8AC3E}">
        <p14:creationId xmlns:p14="http://schemas.microsoft.com/office/powerpoint/2010/main" val="13168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9B09-DC7D-7743-8961-A54A2AFD5E77}"/>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Dating Violence </a:t>
            </a:r>
          </a:p>
        </p:txBody>
      </p:sp>
      <p:sp>
        <p:nvSpPr>
          <p:cNvPr id="3" name="Content Placeholder 2">
            <a:extLst>
              <a:ext uri="{FF2B5EF4-FFF2-40B4-BE49-F238E27FC236}">
                <a16:creationId xmlns:a16="http://schemas.microsoft.com/office/drawing/2014/main" id="{5128A3E2-5745-4748-8E9F-67BB55F7B499}"/>
              </a:ext>
            </a:extLst>
          </p:cNvPr>
          <p:cNvSpPr>
            <a:spLocks noGrp="1"/>
          </p:cNvSpPr>
          <p:nvPr>
            <p:ph idx="1"/>
          </p:nvPr>
        </p:nvSpPr>
        <p:spPr/>
        <p:txBody>
          <a:bodyPr vert="horz" lIns="91440" tIns="45720" rIns="91440" bIns="45720" rtlCol="0" anchor="t">
            <a:normAutofit/>
          </a:bodyPr>
          <a:lstStyle/>
          <a:p>
            <a:r>
              <a:rPr lang="en-US" sz="3600"/>
              <a:t>Violence committed by a person who is or has been in a social relationship of a romantic or intimate nature with the victim and where the existence of such relationship is determined based on consideration of the following factors: (1) the length of the relationship; (2) the type of relationship; and (3) the frequency of interaction between the persons involved in the relationship. </a:t>
            </a:r>
            <a:endParaRPr lang="en-US" sz="3600">
              <a:cs typeface="Calibri"/>
            </a:endParaRPr>
          </a:p>
        </p:txBody>
      </p:sp>
    </p:spTree>
    <p:extLst>
      <p:ext uri="{BB962C8B-B14F-4D97-AF65-F5344CB8AC3E}">
        <p14:creationId xmlns:p14="http://schemas.microsoft.com/office/powerpoint/2010/main" val="1442444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D0EF-871C-D94F-A1F9-B2046FE7EFB8}"/>
              </a:ext>
            </a:extLst>
          </p:cNvPr>
          <p:cNvSpPr>
            <a:spLocks noGrp="1"/>
          </p:cNvSpPr>
          <p:nvPr>
            <p:ph type="title"/>
          </p:nvPr>
        </p:nvSpPr>
        <p:spPr/>
        <p:txBody>
          <a:bodyPr/>
          <a:lstStyle/>
          <a:p>
            <a:pPr algn="ctr"/>
            <a:r>
              <a:rPr lang="en-US" dirty="0">
                <a:solidFill>
                  <a:schemeClr val="accent5">
                    <a:lumMod val="75000"/>
                  </a:schemeClr>
                </a:solidFill>
                <a:effectLst>
                  <a:outerShdw blurRad="38100" dist="38100" dir="2700000" algn="tl">
                    <a:srgbClr val="000000">
                      <a:alpha val="43137"/>
                    </a:srgbClr>
                  </a:outerShdw>
                </a:effectLst>
              </a:rPr>
              <a:t>Domestic Violence</a:t>
            </a:r>
          </a:p>
        </p:txBody>
      </p:sp>
      <p:sp>
        <p:nvSpPr>
          <p:cNvPr id="3" name="Content Placeholder 2">
            <a:extLst>
              <a:ext uri="{FF2B5EF4-FFF2-40B4-BE49-F238E27FC236}">
                <a16:creationId xmlns:a16="http://schemas.microsoft.com/office/drawing/2014/main" id="{50AB6CB3-C56A-4849-BA12-5DEB043E83B4}"/>
              </a:ext>
            </a:extLst>
          </p:cNvPr>
          <p:cNvSpPr>
            <a:spLocks noGrp="1"/>
          </p:cNvSpPr>
          <p:nvPr>
            <p:ph idx="1"/>
          </p:nvPr>
        </p:nvSpPr>
        <p:spPr/>
        <p:txBody>
          <a:bodyPr>
            <a:normAutofit fontScale="85000" lnSpcReduction="10000"/>
          </a:bodyPr>
          <a:lstStyle/>
          <a:p>
            <a:r>
              <a:rPr lang="en-US" dirty="0"/>
              <a:t>The term includes felony or misdemeanor crimes of violence committed by a current spouse or intimate partner of the victim, by a person with whom the victim shares a child in common, by a person who is cohabitating with or has cohabitated with the victim as a spouse or intimate partner, by a person similarly situated to a spouse of the victim under the domestic or family violence laws of Arkansas, or by any other person against an adult or youth victim who is protected from that person’s acts under the laws of Arkansas. </a:t>
            </a:r>
          </a:p>
          <a:p>
            <a:r>
              <a:rPr lang="en-US" dirty="0"/>
              <a:t>Under the Arkansas law on domestic abuse, “</a:t>
            </a:r>
            <a:r>
              <a:rPr lang="en-US" b="1" dirty="0"/>
              <a:t>family or household members</a:t>
            </a:r>
            <a:r>
              <a:rPr lang="en-US" dirty="0"/>
              <a:t>” means spouses, former spouses, parents and children, persons related by blood within the fourth degree of consanguinity, in-laws, any children residing in the household, persons who presently or in the past have resided or cohabitated together, persons who have or have had a child in common, and persons who are presently or in the past have been in a dating relationship together. </a:t>
            </a:r>
          </a:p>
        </p:txBody>
      </p:sp>
    </p:spTree>
    <p:extLst>
      <p:ext uri="{BB962C8B-B14F-4D97-AF65-F5344CB8AC3E}">
        <p14:creationId xmlns:p14="http://schemas.microsoft.com/office/powerpoint/2010/main" val="156658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6D103-2910-FD4E-93E2-935731531758}"/>
              </a:ext>
            </a:extLst>
          </p:cNvPr>
          <p:cNvSpPr>
            <a:spLocks noGrp="1"/>
          </p:cNvSpPr>
          <p:nvPr>
            <p:ph type="title"/>
          </p:nvPr>
        </p:nvSpPr>
        <p:spPr>
          <a:xfrm>
            <a:off x="839788" y="457200"/>
            <a:ext cx="3932237" cy="1247313"/>
          </a:xfrm>
        </p:spPr>
        <p:txBody>
          <a:bodyPr>
            <a:normAutofit/>
          </a:bodyPr>
          <a:lstStyle/>
          <a:p>
            <a:pPr algn="ctr"/>
            <a:r>
              <a:rPr lang="en-US" sz="4000" dirty="0">
                <a:solidFill>
                  <a:schemeClr val="accent5">
                    <a:lumMod val="75000"/>
                  </a:schemeClr>
                </a:solidFill>
                <a:effectLst>
                  <a:outerShdw blurRad="38100" dist="38100" dir="2700000" algn="tl">
                    <a:srgbClr val="000000">
                      <a:alpha val="43137"/>
                    </a:srgbClr>
                  </a:outerShdw>
                </a:effectLst>
              </a:rPr>
              <a:t>Stalking</a:t>
            </a:r>
          </a:p>
        </p:txBody>
      </p:sp>
      <p:pic>
        <p:nvPicPr>
          <p:cNvPr id="6" name="Picture Placeholder 5">
            <a:extLst>
              <a:ext uri="{FF2B5EF4-FFF2-40B4-BE49-F238E27FC236}">
                <a16:creationId xmlns:a16="http://schemas.microsoft.com/office/drawing/2014/main" id="{0767B822-03ED-4D35-B2A0-07971DEF8B24}"/>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8946" r="8946"/>
          <a:stretch>
            <a:fillRect/>
          </a:stretch>
        </p:blipFill>
        <p:spPr/>
      </p:pic>
      <p:sp>
        <p:nvSpPr>
          <p:cNvPr id="3" name="Content Placeholder 2">
            <a:extLst>
              <a:ext uri="{FF2B5EF4-FFF2-40B4-BE49-F238E27FC236}">
                <a16:creationId xmlns:a16="http://schemas.microsoft.com/office/drawing/2014/main" id="{685E2658-8BAF-444D-9F10-7CE7F090771F}"/>
              </a:ext>
            </a:extLst>
          </p:cNvPr>
          <p:cNvSpPr>
            <a:spLocks noGrp="1"/>
          </p:cNvSpPr>
          <p:nvPr>
            <p:ph type="body" sz="half" idx="2"/>
          </p:nvPr>
        </p:nvSpPr>
        <p:spPr/>
        <p:txBody>
          <a:bodyPr vert="horz" lIns="91440" tIns="45720" rIns="91440" bIns="45720" rtlCol="0" anchor="t">
            <a:normAutofit/>
          </a:bodyPr>
          <a:lstStyle/>
          <a:p>
            <a:r>
              <a:rPr lang="en-US" sz="2800"/>
              <a:t>Engaging in a course of conduct directed at a specific person that would cause a reasonable person to fear for his or her safety or the safety of others or suffer substantial emotional distress. </a:t>
            </a:r>
            <a:endParaRPr lang="en-US" sz="2800">
              <a:cs typeface="Calibri"/>
            </a:endParaRPr>
          </a:p>
        </p:txBody>
      </p:sp>
      <p:sp>
        <p:nvSpPr>
          <p:cNvPr id="7" name="TextBox 6">
            <a:extLst>
              <a:ext uri="{FF2B5EF4-FFF2-40B4-BE49-F238E27FC236}">
                <a16:creationId xmlns:a16="http://schemas.microsoft.com/office/drawing/2014/main" id="{DB46EFCF-3F24-43B7-ABB9-2D539ECDFE1E}"/>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s://naesnests.wordpress.com/2014/07/20/new-brain-protein-tied-to-alzheimers-disease/?postpost=v2"/>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310778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24F81-C08D-BB45-9877-2D64D87C950C}"/>
              </a:ext>
            </a:extLst>
          </p:cNvPr>
          <p:cNvSpPr>
            <a:spLocks noGrp="1"/>
          </p:cNvSpPr>
          <p:nvPr>
            <p:ph type="title"/>
          </p:nvPr>
        </p:nvSpPr>
        <p:spPr>
          <a:xfrm>
            <a:off x="831850" y="1709738"/>
            <a:ext cx="10515600" cy="2143171"/>
          </a:xfrm>
        </p:spPr>
        <p:txBody>
          <a:bodyPr/>
          <a:lstStyle/>
          <a:p>
            <a:r>
              <a:rPr lang="en-US" dirty="0">
                <a:solidFill>
                  <a:srgbClr val="FF0000"/>
                </a:solidFill>
              </a:rPr>
              <a:t>II.  The University’s “Education      	Program or Activity”</a:t>
            </a:r>
            <a:endParaRPr lang="en-US" dirty="0">
              <a:solidFill>
                <a:srgbClr val="FF0000"/>
              </a:solidFill>
              <a:cs typeface="Calibri Light"/>
            </a:endParaRPr>
          </a:p>
        </p:txBody>
      </p:sp>
      <p:sp>
        <p:nvSpPr>
          <p:cNvPr id="5" name="Text Placeholder 4">
            <a:extLst>
              <a:ext uri="{FF2B5EF4-FFF2-40B4-BE49-F238E27FC236}">
                <a16:creationId xmlns:a16="http://schemas.microsoft.com/office/drawing/2014/main" id="{A1CD78FE-9A13-4B4C-B267-71B13DEC63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9459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ed22d54-e71f-4195-8b76-b45d95f19d7b">
      <UserInfo>
        <DisplayName>David Curran</DisplayName>
        <AccountId>15</AccountId>
        <AccountType/>
      </UserInfo>
    </SharedWithUsers>
    <Comments xmlns="35ae42b1-e4b1-4c0f-83b3-0e1fea4d22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10BAC9BDD5E147BAC4EECE048C51F5" ma:contentTypeVersion="12" ma:contentTypeDescription="Create a new document." ma:contentTypeScope="" ma:versionID="9604cad36082c913cfc1281cc1ac5282">
  <xsd:schema xmlns:xsd="http://www.w3.org/2001/XMLSchema" xmlns:xs="http://www.w3.org/2001/XMLSchema" xmlns:p="http://schemas.microsoft.com/office/2006/metadata/properties" xmlns:ns2="35ae42b1-e4b1-4c0f-83b3-0e1fea4d227f" xmlns:ns3="7ed22d54-e71f-4195-8b76-b45d95f19d7b" targetNamespace="http://schemas.microsoft.com/office/2006/metadata/properties" ma:root="true" ma:fieldsID="24967b17db80efb9bd5997d44b5833f2" ns2:_="" ns3:_="">
    <xsd:import namespace="35ae42b1-e4b1-4c0f-83b3-0e1fea4d227f"/>
    <xsd:import namespace="7ed22d54-e71f-4195-8b76-b45d95f19d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e42b1-e4b1-4c0f-83b3-0e1fea4d22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Comments" ma:index="19" nillable="true" ma:displayName="Comments"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d22d54-e71f-4195-8b76-b45d95f19d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E1DBF9-426E-4C36-A2CD-AB6AF990CD9C}">
  <ds:schemaRefs>
    <ds:schemaRef ds:uri="http://schemas.microsoft.com/sharepoint/v3/contenttype/forms"/>
  </ds:schemaRefs>
</ds:datastoreItem>
</file>

<file path=customXml/itemProps2.xml><?xml version="1.0" encoding="utf-8"?>
<ds:datastoreItem xmlns:ds="http://schemas.openxmlformats.org/officeDocument/2006/customXml" ds:itemID="{0FC83596-7348-435A-A463-36964D4CFF7B}">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35ae42b1-e4b1-4c0f-83b3-0e1fea4d227f"/>
    <ds:schemaRef ds:uri="http://schemas.microsoft.com/office/2006/documentManagement/types"/>
    <ds:schemaRef ds:uri="7ed22d54-e71f-4195-8b76-b45d95f19d7b"/>
    <ds:schemaRef ds:uri="http://www.w3.org/XML/1998/namespace"/>
    <ds:schemaRef ds:uri="http://purl.org/dc/dcmitype/"/>
  </ds:schemaRefs>
</ds:datastoreItem>
</file>

<file path=customXml/itemProps3.xml><?xml version="1.0" encoding="utf-8"?>
<ds:datastoreItem xmlns:ds="http://schemas.openxmlformats.org/officeDocument/2006/customXml" ds:itemID="{E3D06DE6-AFD2-4E69-A9C3-44CC7A0A86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e42b1-e4b1-4c0f-83b3-0e1fea4d227f"/>
    <ds:schemaRef ds:uri="7ed22d54-e71f-4195-8b76-b45d95f19d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159</TotalTime>
  <Words>2534</Words>
  <Application>Microsoft Office PowerPoint</Application>
  <PresentationFormat>Widescreen</PresentationFormat>
  <Paragraphs>200</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2020 Title IX Training </vt:lpstr>
      <vt:lpstr>Who must be trained</vt:lpstr>
      <vt:lpstr>I. Definition of Sexual Harassment</vt:lpstr>
      <vt:lpstr>“Sexual Harassment” </vt:lpstr>
      <vt:lpstr>“Sexual Assault”</vt:lpstr>
      <vt:lpstr>Dating Violence </vt:lpstr>
      <vt:lpstr>Domestic Violence</vt:lpstr>
      <vt:lpstr>Stalking</vt:lpstr>
      <vt:lpstr>II.  The University’s “Education       Program or Activity”</vt:lpstr>
      <vt:lpstr>DEFINITION</vt:lpstr>
      <vt:lpstr>III.  Impartiality </vt:lpstr>
      <vt:lpstr>PowerPoint Presentation</vt:lpstr>
      <vt:lpstr>IV.  Relevance</vt:lpstr>
      <vt:lpstr> </vt:lpstr>
      <vt:lpstr>“Rape Shield” Regulation </vt:lpstr>
      <vt:lpstr>V.   Investigation</vt:lpstr>
      <vt:lpstr>Overarching Issues</vt:lpstr>
      <vt:lpstr>The University’s burden </vt:lpstr>
      <vt:lpstr>Initial / Intake Meetings  </vt:lpstr>
      <vt:lpstr>Gathering the Evidence </vt:lpstr>
      <vt:lpstr>Medical Records / Privileged Information</vt:lpstr>
      <vt:lpstr>Credibility Determinations</vt:lpstr>
      <vt:lpstr>Preview of Evidence &amp; Investigative Report </vt:lpstr>
      <vt:lpstr>VI.  Informal Resolution </vt:lpstr>
      <vt:lpstr>PowerPoint Presentation</vt:lpstr>
      <vt:lpstr>VII.  The Hearing</vt:lpstr>
      <vt:lpstr>Procedural Details </vt:lpstr>
      <vt:lpstr>Virtual Presence</vt:lpstr>
      <vt:lpstr>Advisors</vt:lpstr>
      <vt:lpstr>Evidentiary Matters and Procedures</vt:lpstr>
      <vt:lpstr>Witness Examinations</vt:lpstr>
      <vt:lpstr>Consequences of not submitting  to cross-examination </vt:lpstr>
      <vt:lpstr>Written Determination </vt:lpstr>
      <vt:lpstr>VIII.  The Appeal</vt:lpstr>
      <vt:lpstr>Decisions that can be Appealed</vt:lpstr>
      <vt:lpstr>Who decides?</vt:lpstr>
      <vt:lpstr>Grounds for Appeal</vt:lpstr>
      <vt:lpstr>The decision on appeal</vt:lpstr>
      <vt:lpstr>IX.  Miscellaneous Topics </vt:lpstr>
      <vt:lpstr>Responsible Employees</vt:lpstr>
      <vt:lpstr>Notification </vt:lpstr>
      <vt:lpstr>PowerPoint Presentation</vt:lpstr>
      <vt:lpstr>Recordkeeping </vt:lpstr>
      <vt:lpstr>Recordkeeping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Title IX Training</dc:title>
  <dc:creator>David Curran</dc:creator>
  <cp:lastModifiedBy>Sarah James</cp:lastModifiedBy>
  <cp:revision>15</cp:revision>
  <dcterms:created xsi:type="dcterms:W3CDTF">2020-06-30T19:12:22Z</dcterms:created>
  <dcterms:modified xsi:type="dcterms:W3CDTF">2020-08-05T16:08:53Z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0x010100E410BAC9BDD5E147BAC4EECE048C51F5</vt:lpwstr>
  </property>
</Properties>
</file>